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8f65325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8f65325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(6mm Cube Base)</a:t>
            </a:r>
            <a:endParaRPr/>
          </a:p>
        </p:txBody>
      </p:sp>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8f65325d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8f65325d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8f65325d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8f65325d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8f65325d4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8f65325d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8f65325d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8f65325d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8f65325d4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8f65325d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8f65094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8f65094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8f65094c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8f65094c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8f65094c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8f65094c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_xoJ_t_H09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youtube.com/watch?v=_xoJ_t_H09Y"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Subject Recruitment</a:t>
            </a:r>
            <a:endParaRPr/>
          </a:p>
        </p:txBody>
      </p:sp>
      <p:sp>
        <p:nvSpPr>
          <p:cNvPr id="85" name="Google Shape;85;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Nikunj, Bin, Ashley, Zhetuo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838200" y="102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Zeiss – CIRRUS HD OCT 4000</a:t>
            </a:r>
            <a:endParaRPr/>
          </a:p>
        </p:txBody>
      </p:sp>
      <p:pic>
        <p:nvPicPr>
          <p:cNvPr id="143" name="Google Shape;143;p22" descr="http://www.cliffwilliams.co.uk is The Independent Optician in Fife, Scotland using the latest Carl Zeiss Eyecare tests to give you individually tailored eyecare as everyone is unique. Marianne from Carl Zeiss Meditec demonstrates here for Cliff how the Cirrus HD OCT works. &#10;&#10;Using the very latest Carl Zeiss Meditec equipment we can offer you advanced 3 dimensional retinal imaging allowing early detection of any changes to your retinal structure like you have never seen before!&#10;&#10;The Cirrus HD-OCT can help detect and monitor macula changes, glaucoma, papilloedema adnd diabetic changes to mention just a few of its many capabilities.&#10;&#10;The Zeiss Cirrus HD-OCT is only a small part of our cutting edge Carl Zeiss Meditec diagnostic suite.&#10;We are among the best equipped UK's Opticians featuring Scotland's only Zeiss GDx VCC for advanced Glaucoma analysis and we are the only Optician in Scotland to offer Zeiss i.Scription precision lenses giving improved vision at night and even in low light.&#10;&#10;Carl Zeiss are recognised as the Hospital Gold standard in Ophthalmology and this is why we have completed our diagnostic suite with the latest:: &#10;Zeiss Visucam 200 retinal camera featuring NEW macula pigment density analysis, &#10;two Zeiss Humphrey's Visual field analysers,&#10;Zeiss Relaxed Vision Terminal for accurate varifocal settings.&#10;&#10;To find out more about Carl Zeiss Cirrus HD-OCT you can visit the main website here:&#10;http://www.cirrusoctdemo.com/&#10;&#10;The Zeiss website will introduce you to the features and functions of the Cirrus instrument, see demonstrations of the various scanning protocols, review the unique proprietary analyses and enjoy narrated clinical case reports that highlight the value of Cirrus for differentiating numerous disease states." title="Zeiss Cirrus HD-OCT advanced retinal imaging from Cliff Williams, Kirkcaldy, Fife, Scotland">
            <a:hlinkClick r:id="rId3"/>
          </p:cNvPr>
          <p:cNvPicPr preferRelativeResize="0"/>
          <p:nvPr/>
        </p:nvPicPr>
        <p:blipFill>
          <a:blip r:embed="rId4">
            <a:alphaModFix/>
          </a:blip>
          <a:stretch>
            <a:fillRect/>
          </a:stretch>
        </p:blipFill>
        <p:spPr>
          <a:xfrm>
            <a:off x="2245550" y="1223400"/>
            <a:ext cx="7090625" cy="5317975"/>
          </a:xfrm>
          <a:prstGeom prst="rect">
            <a:avLst/>
          </a:prstGeom>
          <a:noFill/>
          <a:ln>
            <a:noFill/>
          </a:ln>
        </p:spPr>
      </p:pic>
      <p:sp>
        <p:nvSpPr>
          <p:cNvPr id="2" name="Rectangle 1"/>
          <p:cNvSpPr/>
          <p:nvPr/>
        </p:nvSpPr>
        <p:spPr>
          <a:xfrm>
            <a:off x="8010923" y="764975"/>
            <a:ext cx="4071949" cy="307777"/>
          </a:xfrm>
          <a:prstGeom prst="rect">
            <a:avLst/>
          </a:prstGeom>
        </p:spPr>
        <p:txBody>
          <a:bodyPr wrap="none">
            <a:spAutoFit/>
          </a:bodyPr>
          <a:lstStyle/>
          <a:p>
            <a:r>
              <a:rPr lang="en-US" dirty="0">
                <a:hlinkClick r:id="rId5"/>
              </a:rPr>
              <a:t>https://www.youtube.com/watch?v=_xoJ_t_H09Y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3"/>
          <p:cNvPicPr preferRelativeResize="0"/>
          <p:nvPr/>
        </p:nvPicPr>
        <p:blipFill>
          <a:blip r:embed="rId3">
            <a:alphaModFix/>
          </a:blip>
          <a:stretch>
            <a:fillRect/>
          </a:stretch>
        </p:blipFill>
        <p:spPr>
          <a:xfrm>
            <a:off x="1624025" y="166900"/>
            <a:ext cx="8701301" cy="6524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Analyze Macular Cube </a:t>
            </a:r>
            <a:endParaRPr/>
          </a:p>
        </p:txBody>
      </p:sp>
      <p:sp>
        <p:nvSpPr>
          <p:cNvPr id="154" name="Google Shape;154;p24"/>
          <p:cNvSpPr txBox="1">
            <a:spLocks noGrp="1"/>
          </p:cNvSpPr>
          <p:nvPr>
            <p:ph type="body" idx="1"/>
          </p:nvPr>
        </p:nvSpPr>
        <p:spPr>
          <a:xfrm>
            <a:off x="591065"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Highlight "Macular Cube"</a:t>
            </a:r>
            <a:endParaRPr/>
          </a:p>
          <a:p>
            <a:pPr marL="228600" lvl="0" indent="-228600" algn="l" rtl="0">
              <a:lnSpc>
                <a:spcPct val="90000"/>
              </a:lnSpc>
              <a:spcBef>
                <a:spcPts val="1000"/>
              </a:spcBef>
              <a:spcAft>
                <a:spcPts val="0"/>
              </a:spcAft>
              <a:buClr>
                <a:schemeClr val="dk1"/>
              </a:buClr>
              <a:buSzPts val="2800"/>
              <a:buChar char="•"/>
            </a:pPr>
            <a:r>
              <a:rPr lang="en-US"/>
              <a:t>Highlight "Macular Thickness Analysis"</a:t>
            </a:r>
            <a:endParaRPr/>
          </a:p>
          <a:p>
            <a:pPr marL="228600" lvl="0" indent="-228600" algn="l" rtl="0">
              <a:lnSpc>
                <a:spcPct val="90000"/>
              </a:lnSpc>
              <a:spcBef>
                <a:spcPts val="1000"/>
              </a:spcBef>
              <a:spcAft>
                <a:spcPts val="0"/>
              </a:spcAft>
              <a:buClr>
                <a:schemeClr val="dk1"/>
              </a:buClr>
              <a:buSzPts val="2800"/>
              <a:buChar char="•"/>
            </a:pPr>
            <a:r>
              <a:rPr lang="en-US"/>
              <a:t>Take note of </a:t>
            </a:r>
            <a:r>
              <a:rPr lang="en-US" b="1"/>
              <a:t>Fovea scans location </a:t>
            </a:r>
            <a:r>
              <a:rPr lang="en-US"/>
              <a:t>(A and B Scan)</a:t>
            </a:r>
            <a:endParaRPr/>
          </a:p>
          <a:p>
            <a:pPr marL="228600" lvl="0" indent="-228600" algn="l" rtl="0">
              <a:lnSpc>
                <a:spcPct val="90000"/>
              </a:lnSpc>
              <a:spcBef>
                <a:spcPts val="1000"/>
              </a:spcBef>
              <a:spcAft>
                <a:spcPts val="0"/>
              </a:spcAft>
              <a:buClr>
                <a:schemeClr val="dk1"/>
              </a:buClr>
              <a:buSzPts val="2800"/>
              <a:buChar char="•"/>
            </a:pPr>
            <a:r>
              <a:rPr lang="en-US"/>
              <a:t>Advance Export Option</a:t>
            </a:r>
            <a:endParaRPr/>
          </a:p>
          <a:p>
            <a:pPr marL="228600" lvl="0" indent="-50800" algn="l" rtl="0">
              <a:lnSpc>
                <a:spcPct val="90000"/>
              </a:lnSpc>
              <a:spcBef>
                <a:spcPts val="1000"/>
              </a:spcBef>
              <a:spcAft>
                <a:spcPts val="0"/>
              </a:spcAft>
              <a:buClr>
                <a:schemeClr val="dk1"/>
              </a:buClr>
              <a:buSzPts val="2800"/>
              <a:buNone/>
            </a:pPr>
            <a:endParaRPr/>
          </a:p>
          <a:p>
            <a:pPr marL="0" lvl="0" indent="0" algn="l" rtl="0">
              <a:spcBef>
                <a:spcPts val="1000"/>
              </a:spcBef>
              <a:spcAft>
                <a:spcPts val="0"/>
              </a:spcAft>
              <a:buClr>
                <a:schemeClr val="dk1"/>
              </a:buClr>
              <a:buSzPts val="2800"/>
              <a:buNone/>
            </a:pPr>
            <a:r>
              <a:rPr lang="en-US"/>
              <a:t>(6mm Cube Base)</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155" name="Google Shape;155;p24" descr="A picture containing screenshot&#10;&#10;Description generated with high confidence"/>
          <p:cNvPicPr preferRelativeResize="0">
            <a:picLocks noGrp="1"/>
          </p:cNvPicPr>
          <p:nvPr>
            <p:ph type="body" idx="2"/>
          </p:nvPr>
        </p:nvPicPr>
        <p:blipFill rotWithShape="1">
          <a:blip r:embed="rId3">
            <a:alphaModFix/>
          </a:blip>
          <a:srcRect/>
          <a:stretch/>
        </p:blipFill>
        <p:spPr>
          <a:xfrm>
            <a:off x="5554363" y="1382898"/>
            <a:ext cx="6252518" cy="49999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Store Information</a:t>
            </a:r>
            <a:endParaRPr/>
          </a:p>
        </p:txBody>
      </p:sp>
      <p:sp>
        <p:nvSpPr>
          <p:cNvPr id="161" name="Google Shape;161;p25"/>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Save .dat files onto C Drive of OCT (folder with the day’s date)</a:t>
            </a:r>
            <a:endParaRPr/>
          </a:p>
          <a:p>
            <a:pPr marL="457200" lvl="0" indent="-342900" algn="l" rtl="0">
              <a:spcBef>
                <a:spcPts val="0"/>
              </a:spcBef>
              <a:spcAft>
                <a:spcPts val="0"/>
              </a:spcAft>
              <a:buSzPts val="1800"/>
              <a:buChar char="•"/>
            </a:pPr>
            <a:r>
              <a:rPr lang="en-US"/>
              <a:t>Add information on to SubjectData.xlsx (on Opus)</a:t>
            </a:r>
            <a:endParaRPr/>
          </a:p>
        </p:txBody>
      </p:sp>
      <p:pic>
        <p:nvPicPr>
          <p:cNvPr id="162" name="Google Shape;162;p25"/>
          <p:cNvPicPr preferRelativeResize="0"/>
          <p:nvPr/>
        </p:nvPicPr>
        <p:blipFill>
          <a:blip r:embed="rId3">
            <a:alphaModFix/>
          </a:blip>
          <a:stretch>
            <a:fillRect/>
          </a:stretch>
        </p:blipFill>
        <p:spPr>
          <a:xfrm>
            <a:off x="6019799" y="308925"/>
            <a:ext cx="5762176" cy="3967400"/>
          </a:xfrm>
          <a:prstGeom prst="rect">
            <a:avLst/>
          </a:prstGeom>
          <a:noFill/>
          <a:ln>
            <a:noFill/>
          </a:ln>
        </p:spPr>
      </p:pic>
      <p:pic>
        <p:nvPicPr>
          <p:cNvPr id="163" name="Google Shape;163;p25"/>
          <p:cNvPicPr preferRelativeResize="0"/>
          <p:nvPr/>
        </p:nvPicPr>
        <p:blipFill>
          <a:blip r:embed="rId4">
            <a:alphaModFix/>
          </a:blip>
          <a:stretch>
            <a:fillRect/>
          </a:stretch>
        </p:blipFill>
        <p:spPr>
          <a:xfrm>
            <a:off x="6200499" y="4762299"/>
            <a:ext cx="5859801" cy="981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6"/>
          <p:cNvPicPr preferRelativeResize="0"/>
          <p:nvPr/>
        </p:nvPicPr>
        <p:blipFill>
          <a:blip r:embed="rId3">
            <a:alphaModFix/>
          </a:blip>
          <a:stretch>
            <a:fillRect/>
          </a:stretch>
        </p:blipFill>
        <p:spPr>
          <a:xfrm>
            <a:off x="3141612" y="152400"/>
            <a:ext cx="8739973" cy="6553199"/>
          </a:xfrm>
          <a:prstGeom prst="rect">
            <a:avLst/>
          </a:prstGeom>
          <a:noFill/>
          <a:ln>
            <a:noFill/>
          </a:ln>
        </p:spPr>
      </p:pic>
      <p:sp>
        <p:nvSpPr>
          <p:cNvPr id="169" name="Google Shape;169;p26"/>
          <p:cNvSpPr txBox="1"/>
          <p:nvPr/>
        </p:nvSpPr>
        <p:spPr>
          <a:xfrm>
            <a:off x="0" y="1001375"/>
            <a:ext cx="3000000" cy="3000000"/>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Do .5mm AND 0mm Spacing Line Scan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Analyze Line Scan</a:t>
            </a:r>
            <a:endParaRPr/>
          </a:p>
        </p:txBody>
      </p:sp>
      <p:sp>
        <p:nvSpPr>
          <p:cNvPr id="175" name="Google Shape;175;p27"/>
          <p:cNvSpPr txBox="1">
            <a:spLocks noGrp="1"/>
          </p:cNvSpPr>
          <p:nvPr>
            <p:ph type="body" idx="1"/>
          </p:nvPr>
        </p:nvSpPr>
        <p:spPr>
          <a:xfrm>
            <a:off x="838200" y="1597025"/>
            <a:ext cx="5181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2800"/>
              <a:buChar char="•"/>
            </a:pPr>
            <a:r>
              <a:rPr lang="en-US"/>
              <a:t>More detailed image</a:t>
            </a:r>
            <a:endParaRPr/>
          </a:p>
          <a:p>
            <a:pPr marL="228600" lvl="0" indent="-228600" algn="l" rtl="0">
              <a:lnSpc>
                <a:spcPct val="90000"/>
              </a:lnSpc>
              <a:spcBef>
                <a:spcPts val="1000"/>
              </a:spcBef>
              <a:spcAft>
                <a:spcPts val="0"/>
              </a:spcAft>
              <a:buClr>
                <a:schemeClr val="dk1"/>
              </a:buClr>
              <a:buSzPts val="2800"/>
              <a:buChar char="•"/>
            </a:pPr>
            <a:r>
              <a:rPr lang="en-US"/>
              <a:t>Less area total covered (longer area covered – 6mm line)</a:t>
            </a:r>
            <a:endParaRPr/>
          </a:p>
          <a:p>
            <a:pPr marL="228600" lvl="0" indent="-228600" algn="l" rtl="0">
              <a:lnSpc>
                <a:spcPct val="90000"/>
              </a:lnSpc>
              <a:spcBef>
                <a:spcPts val="1000"/>
              </a:spcBef>
              <a:spcAft>
                <a:spcPts val="0"/>
              </a:spcAft>
              <a:buClr>
                <a:schemeClr val="dk1"/>
              </a:buClr>
              <a:buSzPts val="2800"/>
              <a:buChar char="•"/>
            </a:pPr>
            <a:r>
              <a:rPr lang="en-US"/>
              <a:t>Scans only in one direction</a:t>
            </a:r>
            <a:endParaRPr/>
          </a:p>
          <a:p>
            <a:pPr marL="228600" lvl="0" indent="-228600" algn="l" rtl="0">
              <a:lnSpc>
                <a:spcPct val="90000"/>
              </a:lnSpc>
              <a:spcBef>
                <a:spcPts val="1000"/>
              </a:spcBef>
              <a:spcAft>
                <a:spcPts val="0"/>
              </a:spcAft>
              <a:buClr>
                <a:schemeClr val="dk1"/>
              </a:buClr>
              <a:buSzPts val="2800"/>
              <a:buChar char="•"/>
            </a:pPr>
            <a:r>
              <a:rPr lang="en-US"/>
              <a:t>Extract using "Image Export"</a:t>
            </a:r>
            <a:endParaRPr/>
          </a:p>
          <a:p>
            <a:pPr marL="685800" lvl="1" indent="-228600" algn="l" rtl="0">
              <a:lnSpc>
                <a:spcPct val="90000"/>
              </a:lnSpc>
              <a:spcBef>
                <a:spcPts val="500"/>
              </a:spcBef>
              <a:spcAft>
                <a:spcPts val="0"/>
              </a:spcAft>
              <a:buClr>
                <a:schemeClr val="dk1"/>
              </a:buClr>
              <a:buSzPts val="2400"/>
              <a:buChar char="•"/>
            </a:pPr>
            <a:r>
              <a:rPr lang="en-US"/>
              <a:t>No current software for analyzing</a:t>
            </a:r>
            <a:endParaRPr/>
          </a:p>
        </p:txBody>
      </p:sp>
      <p:pic>
        <p:nvPicPr>
          <p:cNvPr id="176" name="Google Shape;176;p27" descr="A picture containing photo&#10;&#10;Description generated with high confidence"/>
          <p:cNvPicPr preferRelativeResize="0">
            <a:picLocks noGrp="1"/>
          </p:cNvPicPr>
          <p:nvPr>
            <p:ph type="body" idx="2"/>
          </p:nvPr>
        </p:nvPicPr>
        <p:blipFill rotWithShape="1">
          <a:blip r:embed="rId3">
            <a:alphaModFix/>
          </a:blip>
          <a:srcRect/>
          <a:stretch/>
        </p:blipFill>
        <p:spPr>
          <a:xfrm>
            <a:off x="6509951" y="3458338"/>
            <a:ext cx="5181600" cy="3005400"/>
          </a:xfrm>
          <a:prstGeom prst="rect">
            <a:avLst/>
          </a:prstGeom>
          <a:noFill/>
          <a:ln>
            <a:noFill/>
          </a:ln>
        </p:spPr>
      </p:pic>
      <p:pic>
        <p:nvPicPr>
          <p:cNvPr id="177" name="Google Shape;177;p27"/>
          <p:cNvPicPr preferRelativeResize="0"/>
          <p:nvPr/>
        </p:nvPicPr>
        <p:blipFill rotWithShape="1">
          <a:blip r:embed="rId4">
            <a:alphaModFix/>
          </a:blip>
          <a:srcRect/>
          <a:stretch/>
        </p:blipFill>
        <p:spPr>
          <a:xfrm>
            <a:off x="8035753" y="33080"/>
            <a:ext cx="2391548" cy="3171310"/>
          </a:xfrm>
          <a:prstGeom prst="rect">
            <a:avLst/>
          </a:prstGeom>
          <a:noFill/>
          <a:ln>
            <a:noFill/>
          </a:ln>
        </p:spPr>
      </p:pic>
      <p:sp>
        <p:nvSpPr>
          <p:cNvPr id="178" name="Google Shape;178;p27"/>
          <p:cNvSpPr/>
          <p:nvPr/>
        </p:nvSpPr>
        <p:spPr>
          <a:xfrm>
            <a:off x="7863017" y="3251886"/>
            <a:ext cx="2747400" cy="906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27"/>
          <p:cNvSpPr txBox="1"/>
          <p:nvPr/>
        </p:nvSpPr>
        <p:spPr>
          <a:xfrm>
            <a:off x="306859" y="5980670"/>
            <a:ext cx="5925065"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rgbClr val="303030"/>
                </a:solidFill>
                <a:latin typeface="arial"/>
                <a:ea typeface="arial"/>
                <a:cs typeface="arial"/>
                <a:sym typeface="arial"/>
              </a:rPr>
              <a:t>Chan, A., Duker, J. S., Ko, T. H., Fujimoto, J. G., &amp; Schuman, J. S. (2006). Normal macular thickness measurements in healthy eyes using Stratus optical coherence tomography. </a:t>
            </a:r>
            <a:r>
              <a:rPr lang="en-US" sz="1000" b="0" i="1" u="none" strike="noStrike" cap="none">
                <a:solidFill>
                  <a:srgbClr val="303030"/>
                </a:solidFill>
                <a:latin typeface="arial"/>
                <a:ea typeface="arial"/>
                <a:cs typeface="arial"/>
                <a:sym typeface="arial"/>
              </a:rPr>
              <a:t>Archives of ophthalmology (Chicago, Ill. : 1960)</a:t>
            </a:r>
            <a:r>
              <a:rPr lang="en-US" sz="1000" b="0" i="0" u="none" strike="noStrike" cap="none">
                <a:solidFill>
                  <a:srgbClr val="303030"/>
                </a:solidFill>
                <a:latin typeface="arial"/>
                <a:ea typeface="arial"/>
                <a:cs typeface="arial"/>
                <a:sym typeface="arial"/>
              </a:rPr>
              <a:t>, </a:t>
            </a:r>
            <a:r>
              <a:rPr lang="en-US" sz="1000" b="0" i="1" u="none" strike="noStrike" cap="none">
                <a:solidFill>
                  <a:srgbClr val="303030"/>
                </a:solidFill>
                <a:latin typeface="arial"/>
                <a:ea typeface="arial"/>
                <a:cs typeface="arial"/>
                <a:sym typeface="arial"/>
              </a:rPr>
              <a:t>124</a:t>
            </a:r>
            <a:r>
              <a:rPr lang="en-US" sz="1000" b="0" i="0" u="none" strike="noStrike" cap="none">
                <a:solidFill>
                  <a:srgbClr val="303030"/>
                </a:solidFill>
                <a:latin typeface="arial"/>
                <a:ea typeface="arial"/>
                <a:cs typeface="arial"/>
                <a:sym typeface="arial"/>
              </a:rPr>
              <a:t>(2), 193–198. doi:10.1001/archopht.124.2.193</a:t>
            </a:r>
            <a:endParaRPr sz="1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Paying a Subject	</a:t>
            </a:r>
            <a:endParaRPr/>
          </a:p>
        </p:txBody>
      </p:sp>
      <p:sp>
        <p:nvSpPr>
          <p:cNvPr id="185" name="Google Shape;185;p28"/>
          <p:cNvSpPr txBox="1">
            <a:spLocks noGrp="1"/>
          </p:cNvSpPr>
          <p:nvPr>
            <p:ph type="body" idx="1"/>
          </p:nvPr>
        </p:nvSpPr>
        <p:spPr>
          <a:xfrm>
            <a:off x="838200" y="1253400"/>
            <a:ext cx="10515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a:t>How much does your study pay?</a:t>
            </a:r>
            <a:endParaRPr/>
          </a:p>
          <a:p>
            <a:pPr marL="228600" lvl="0" indent="-228600" algn="l" rtl="0">
              <a:lnSpc>
                <a:spcPct val="70000"/>
              </a:lnSpc>
              <a:spcBef>
                <a:spcPts val="1000"/>
              </a:spcBef>
              <a:spcAft>
                <a:spcPts val="0"/>
              </a:spcAft>
              <a:buClr>
                <a:schemeClr val="dk1"/>
              </a:buClr>
              <a:buSzPts val="2590"/>
              <a:buChar char="•"/>
            </a:pPr>
            <a:r>
              <a:rPr lang="en-US" sz="2590"/>
              <a:t>How long did they work?</a:t>
            </a:r>
            <a:endParaRPr/>
          </a:p>
          <a:p>
            <a:pPr marL="685800" lvl="1" indent="-228600" algn="l" rtl="0">
              <a:lnSpc>
                <a:spcPct val="70000"/>
              </a:lnSpc>
              <a:spcBef>
                <a:spcPts val="500"/>
              </a:spcBef>
              <a:spcAft>
                <a:spcPts val="0"/>
              </a:spcAft>
              <a:buClr>
                <a:schemeClr val="dk1"/>
              </a:buClr>
              <a:buSzPts val="2220"/>
              <a:buChar char="•"/>
            </a:pPr>
            <a:r>
              <a:rPr lang="en-US" sz="2220"/>
              <a:t>We can pay by the ½ hour.</a:t>
            </a:r>
            <a:endParaRPr/>
          </a:p>
          <a:p>
            <a:pPr marL="228600" lvl="0" indent="-228600" algn="l" rtl="0">
              <a:lnSpc>
                <a:spcPct val="70000"/>
              </a:lnSpc>
              <a:spcBef>
                <a:spcPts val="1000"/>
              </a:spcBef>
              <a:spcAft>
                <a:spcPts val="0"/>
              </a:spcAft>
              <a:buClr>
                <a:schemeClr val="dk1"/>
              </a:buClr>
              <a:buSzPts val="2590"/>
              <a:buChar char="•"/>
            </a:pPr>
            <a:r>
              <a:rPr lang="en-US" sz="2590"/>
              <a:t>Where to sign?</a:t>
            </a:r>
            <a:endParaRPr/>
          </a:p>
          <a:p>
            <a:pPr marL="685800" lvl="1" indent="-228600" algn="l" rtl="0">
              <a:lnSpc>
                <a:spcPct val="70000"/>
              </a:lnSpc>
              <a:spcBef>
                <a:spcPts val="500"/>
              </a:spcBef>
              <a:spcAft>
                <a:spcPts val="0"/>
              </a:spcAft>
              <a:buClr>
                <a:schemeClr val="dk1"/>
              </a:buClr>
              <a:buSzPts val="2220"/>
              <a:buChar char="•"/>
            </a:pPr>
            <a:r>
              <a:rPr lang="en-US" sz="2220"/>
              <a:t>Receipt</a:t>
            </a:r>
            <a:endParaRPr/>
          </a:p>
          <a:p>
            <a:pPr marL="685800" lvl="1" indent="-228600" algn="l" rtl="0">
              <a:lnSpc>
                <a:spcPct val="70000"/>
              </a:lnSpc>
              <a:spcBef>
                <a:spcPts val="500"/>
              </a:spcBef>
              <a:spcAft>
                <a:spcPts val="0"/>
              </a:spcAft>
              <a:buClr>
                <a:schemeClr val="dk1"/>
              </a:buClr>
              <a:buSzPts val="2220"/>
              <a:buChar char="•"/>
            </a:pPr>
            <a:r>
              <a:rPr lang="en-US" sz="2220"/>
              <a:t>Paper</a:t>
            </a:r>
            <a:endParaRPr/>
          </a:p>
          <a:p>
            <a:pPr marL="228600" lvl="0" indent="-228600" algn="l" rtl="0">
              <a:lnSpc>
                <a:spcPct val="70000"/>
              </a:lnSpc>
              <a:spcBef>
                <a:spcPts val="1000"/>
              </a:spcBef>
              <a:spcAft>
                <a:spcPts val="0"/>
              </a:spcAft>
              <a:buClr>
                <a:schemeClr val="dk1"/>
              </a:buClr>
              <a:buSzPts val="2590"/>
              <a:buChar char="•"/>
            </a:pPr>
            <a:r>
              <a:rPr lang="en-US" sz="2590"/>
              <a:t>Check Balance</a:t>
            </a:r>
            <a:endParaRPr/>
          </a:p>
          <a:p>
            <a:pPr marL="685800" lvl="1" indent="-228600" algn="l" rtl="0">
              <a:lnSpc>
                <a:spcPct val="70000"/>
              </a:lnSpc>
              <a:spcBef>
                <a:spcPts val="500"/>
              </a:spcBef>
              <a:spcAft>
                <a:spcPts val="0"/>
              </a:spcAft>
              <a:buClr>
                <a:schemeClr val="dk1"/>
              </a:buClr>
              <a:buSzPts val="2220"/>
              <a:buChar char="•"/>
            </a:pPr>
            <a:r>
              <a:rPr lang="en-US" sz="2220"/>
              <a:t>If </a:t>
            </a:r>
            <a:r>
              <a:rPr lang="en-US" sz="2220" b="1"/>
              <a:t>below $40</a:t>
            </a:r>
            <a:r>
              <a:rPr lang="en-US" sz="2220"/>
              <a:t>, contact bursar point person </a:t>
            </a:r>
            <a:endParaRPr/>
          </a:p>
          <a:p>
            <a:pPr marL="457200" lvl="1" indent="0" algn="l" rtl="0">
              <a:lnSpc>
                <a:spcPct val="70000"/>
              </a:lnSpc>
              <a:spcBef>
                <a:spcPts val="500"/>
              </a:spcBef>
              <a:spcAft>
                <a:spcPts val="0"/>
              </a:spcAft>
              <a:buClr>
                <a:schemeClr val="dk1"/>
              </a:buClr>
              <a:buSzPts val="2220"/>
              <a:buNone/>
            </a:pPr>
            <a:r>
              <a:rPr lang="en-US" sz="2220"/>
              <a:t>of the week.</a:t>
            </a:r>
            <a:endParaRPr sz="2220"/>
          </a:p>
          <a:p>
            <a:pPr marL="457200" lvl="1" indent="0" algn="l" rtl="0">
              <a:lnSpc>
                <a:spcPct val="70000"/>
              </a:lnSpc>
              <a:spcBef>
                <a:spcPts val="500"/>
              </a:spcBef>
              <a:spcAft>
                <a:spcPts val="0"/>
              </a:spcAft>
              <a:buClr>
                <a:schemeClr val="dk1"/>
              </a:buClr>
              <a:buSzPts val="2220"/>
              <a:buNone/>
            </a:pPr>
            <a:endParaRPr sz="2220"/>
          </a:p>
          <a:p>
            <a:pPr marL="457200" lvl="1" indent="0" algn="l" rtl="0">
              <a:lnSpc>
                <a:spcPct val="70000"/>
              </a:lnSpc>
              <a:spcBef>
                <a:spcPts val="500"/>
              </a:spcBef>
              <a:spcAft>
                <a:spcPts val="0"/>
              </a:spcAft>
              <a:buClr>
                <a:schemeClr val="dk1"/>
              </a:buClr>
              <a:buSzPts val="2220"/>
              <a:buNone/>
            </a:pPr>
            <a:r>
              <a:rPr lang="en-US" sz="2220" b="1"/>
              <a:t>NEW BURSAR SCHEDULE</a:t>
            </a:r>
            <a:endParaRPr/>
          </a:p>
          <a:p>
            <a:pPr marL="457200" lvl="1" indent="0" algn="l" rtl="0">
              <a:lnSpc>
                <a:spcPct val="70000"/>
              </a:lnSpc>
              <a:spcBef>
                <a:spcPts val="500"/>
              </a:spcBef>
              <a:spcAft>
                <a:spcPts val="0"/>
              </a:spcAft>
              <a:buClr>
                <a:schemeClr val="dk1"/>
              </a:buClr>
              <a:buSzPts val="2220"/>
              <a:buNone/>
            </a:pPr>
            <a:r>
              <a:rPr lang="en-US" sz="2220"/>
              <a:t>* Please check the calendar</a:t>
            </a:r>
            <a:endParaRPr/>
          </a:p>
        </p:txBody>
      </p:sp>
      <p:pic>
        <p:nvPicPr>
          <p:cNvPr id="186" name="Google Shape;186;p28" descr="A close up of a map&#10;&#10;Description generated with high confidence"/>
          <p:cNvPicPr preferRelativeResize="0"/>
          <p:nvPr/>
        </p:nvPicPr>
        <p:blipFill rotWithShape="1">
          <a:blip r:embed="rId3">
            <a:alphaModFix/>
          </a:blip>
          <a:srcRect/>
          <a:stretch/>
        </p:blipFill>
        <p:spPr>
          <a:xfrm>
            <a:off x="6608806" y="366687"/>
            <a:ext cx="5039497" cy="62481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Storing Information:</a:t>
            </a:r>
            <a:br>
              <a:rPr lang="en-US"/>
            </a:br>
            <a:r>
              <a:rPr lang="en-US"/>
              <a:t>IOL Master and Autorefractor</a:t>
            </a:r>
            <a:endParaRPr/>
          </a:p>
        </p:txBody>
      </p:sp>
      <p:sp>
        <p:nvSpPr>
          <p:cNvPr id="192" name="Google Shape;19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Storing on REDCap </a:t>
            </a:r>
            <a:endParaRPr/>
          </a:p>
          <a:p>
            <a:pPr marL="685800" lvl="1" indent="-228600" algn="l" rtl="0">
              <a:lnSpc>
                <a:spcPct val="90000"/>
              </a:lnSpc>
              <a:spcBef>
                <a:spcPts val="500"/>
              </a:spcBef>
              <a:spcAft>
                <a:spcPts val="0"/>
              </a:spcAft>
              <a:buClr>
                <a:schemeClr val="dk1"/>
              </a:buClr>
              <a:buSzPts val="2400"/>
              <a:buChar char="•"/>
            </a:pPr>
            <a:r>
              <a:rPr lang="en-US"/>
              <a:t>This will be a part of the screening process for many subjects (Myopia)</a:t>
            </a:r>
            <a:endParaRPr/>
          </a:p>
          <a:p>
            <a:pPr marL="685800" lvl="1" indent="-228600" algn="l" rtl="0">
              <a:lnSpc>
                <a:spcPct val="90000"/>
              </a:lnSpc>
              <a:spcBef>
                <a:spcPts val="500"/>
              </a:spcBef>
              <a:spcAft>
                <a:spcPts val="0"/>
              </a:spcAft>
              <a:buClr>
                <a:schemeClr val="dk1"/>
              </a:buClr>
              <a:buSzPts val="2400"/>
              <a:buChar char="•"/>
            </a:pPr>
            <a:r>
              <a:rPr lang="en-US"/>
              <a:t>Safe, easily accessible way to store and print reports.</a:t>
            </a:r>
            <a:endParaRPr/>
          </a:p>
        </p:txBody>
      </p:sp>
      <p:pic>
        <p:nvPicPr>
          <p:cNvPr id="193" name="Google Shape;193;p29" descr="A picture containing clipart&#10;&#10;Description generated with high confidence"/>
          <p:cNvPicPr preferRelativeResize="0"/>
          <p:nvPr/>
        </p:nvPicPr>
        <p:blipFill rotWithShape="1">
          <a:blip r:embed="rId3">
            <a:alphaModFix/>
          </a:blip>
          <a:srcRect/>
          <a:stretch/>
        </p:blipFill>
        <p:spPr>
          <a:xfrm>
            <a:off x="1305697" y="4125352"/>
            <a:ext cx="5574956" cy="19333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1524000" y="153724"/>
            <a:ext cx="7643100" cy="937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latin typeface="Arial"/>
                <a:ea typeface="Arial"/>
                <a:cs typeface="Arial"/>
                <a:sym typeface="Arial"/>
              </a:rPr>
              <a:t>Subject Screening  </a:t>
            </a:r>
            <a:endParaRPr/>
          </a:p>
        </p:txBody>
      </p:sp>
      <p:sp>
        <p:nvSpPr>
          <p:cNvPr id="91" name="Google Shape;91;p14"/>
          <p:cNvSpPr txBox="1">
            <a:spLocks noGrp="1"/>
          </p:cNvSpPr>
          <p:nvPr>
            <p:ph type="subTitle" idx="1"/>
          </p:nvPr>
        </p:nvSpPr>
        <p:spPr>
          <a:xfrm>
            <a:off x="1376000" y="1140363"/>
            <a:ext cx="9144000" cy="1655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3 forms: Consent, Demographics, Screening</a:t>
            </a:r>
            <a:endParaRPr sz="2600"/>
          </a:p>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Tell subject what we do and what they can expect to be doing. Make sure to tell them that they get paid only if they pass the screening test.</a:t>
            </a:r>
            <a:endParaRPr sz="2600"/>
          </a:p>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They should be given the Screening form which they should read and sign. It needs the experimenter’s signature as well.</a:t>
            </a:r>
            <a:endParaRPr sz="2600"/>
          </a:p>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Visual Acuity Test:</a:t>
            </a:r>
            <a:endParaRPr sz="2600"/>
          </a:p>
          <a:p>
            <a:pPr marL="0" lvl="0" indent="0" algn="l" rtl="0">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Ask the subject to stand just behind the blue line and ask them to close one eye at a time.</a:t>
            </a:r>
            <a:endParaRPr sz="2200"/>
          </a:p>
          <a:p>
            <a:pPr marL="0" lvl="0" indent="0" algn="l" rtl="0">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Try the 20/20 line first; if they miss 2 or more, go up to the 20/25 line</a:t>
            </a:r>
            <a:endParaRPr sz="2200"/>
          </a:p>
          <a:p>
            <a:pPr marL="0" lvl="0" indent="0" algn="l" rtl="0">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If they miss 2 or more on the 20/25 line, they have failed the screening</a:t>
            </a:r>
            <a:endParaRPr sz="2200"/>
          </a:p>
          <a:p>
            <a:pPr marL="0" lvl="0" indent="0" algn="l" rtl="0">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If they get all correct, keep moving down the chart until they miss 2 </a:t>
            </a:r>
            <a:endParaRPr sz="2200"/>
          </a:p>
          <a:p>
            <a:pPr marL="0" lvl="0" indent="0" algn="l" rtl="0">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Record their result on the demographic form </a:t>
            </a:r>
            <a:endParaRPr sz="2200"/>
          </a:p>
          <a:p>
            <a:pPr marL="0" lvl="0" indent="0" algn="ctr"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subTitle" idx="1"/>
          </p:nvPr>
        </p:nvSpPr>
        <p:spPr>
          <a:xfrm>
            <a:off x="1524000" y="118763"/>
            <a:ext cx="9144000" cy="1655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800">
                <a:latin typeface="Arial"/>
                <a:ea typeface="Arial"/>
                <a:cs typeface="Arial"/>
                <a:sym typeface="Arial"/>
              </a:rPr>
              <a:t>•</a:t>
            </a:r>
            <a:r>
              <a:rPr lang="en-US" sz="2800"/>
              <a:t>Then hand the demographics and consent forms to the subject and give them time to go through it. Make sure the form is signed and dated.</a:t>
            </a:r>
            <a:endParaRPr sz="2800"/>
          </a:p>
          <a:p>
            <a:pPr marL="0" lvl="0" indent="0" algn="l" rtl="0">
              <a:spcBef>
                <a:spcPts val="1000"/>
              </a:spcBef>
              <a:spcAft>
                <a:spcPts val="0"/>
              </a:spcAft>
              <a:buClr>
                <a:schemeClr val="dk1"/>
              </a:buClr>
              <a:buSzPts val="1100"/>
              <a:buFont typeface="Arial"/>
              <a:buNone/>
            </a:pPr>
            <a:r>
              <a:rPr lang="en-US" sz="2800">
                <a:latin typeface="Arial"/>
                <a:ea typeface="Arial"/>
                <a:cs typeface="Arial"/>
                <a:sym typeface="Arial"/>
              </a:rPr>
              <a:t>•</a:t>
            </a:r>
            <a:r>
              <a:rPr lang="en-US" sz="2800"/>
              <a:t>Assign them a subject # from the list, write it on the demographics form and on the numbers log. If MR’s study then use subject # starting with ‘A’ and for MP’s study starting with ‘Z’</a:t>
            </a:r>
            <a:endParaRPr sz="2800"/>
          </a:p>
          <a:p>
            <a:pPr marL="0" lvl="0" indent="0" algn="l" rtl="0">
              <a:spcBef>
                <a:spcPts val="1000"/>
              </a:spcBef>
              <a:spcAft>
                <a:spcPts val="0"/>
              </a:spcAft>
              <a:buClr>
                <a:schemeClr val="dk1"/>
              </a:buClr>
              <a:buSzPts val="1100"/>
              <a:buFont typeface="Arial"/>
              <a:buNone/>
            </a:pPr>
            <a:r>
              <a:rPr lang="en-US" sz="2800">
                <a:latin typeface="Arial"/>
                <a:ea typeface="Arial"/>
                <a:cs typeface="Arial"/>
                <a:sym typeface="Arial"/>
              </a:rPr>
              <a:t>•</a:t>
            </a:r>
            <a:r>
              <a:rPr lang="en-US" sz="2800"/>
              <a:t>Using the chin rest, check if we can track their eye</a:t>
            </a:r>
            <a:endParaRPr sz="2800"/>
          </a:p>
          <a:p>
            <a:pPr marL="0" lvl="0" indent="0" algn="l" rtl="0">
              <a:spcBef>
                <a:spcPts val="500"/>
              </a:spcBef>
              <a:spcAft>
                <a:spcPts val="0"/>
              </a:spcAft>
              <a:buClr>
                <a:schemeClr val="dk1"/>
              </a:buClr>
              <a:buSzPts val="1100"/>
              <a:buFont typeface="Arial"/>
              <a:buNone/>
            </a:pPr>
            <a:r>
              <a:rPr lang="en-US">
                <a:latin typeface="Arial"/>
                <a:ea typeface="Arial"/>
                <a:cs typeface="Arial"/>
                <a:sym typeface="Arial"/>
              </a:rPr>
              <a:t>•</a:t>
            </a:r>
            <a:r>
              <a:rPr lang="en-US"/>
              <a:t>Explain in general about the system</a:t>
            </a:r>
            <a:endParaRPr/>
          </a:p>
          <a:p>
            <a:pPr marL="0" lvl="0" indent="0" algn="l" rtl="0">
              <a:spcBef>
                <a:spcPts val="500"/>
              </a:spcBef>
              <a:spcAft>
                <a:spcPts val="0"/>
              </a:spcAft>
              <a:buClr>
                <a:schemeClr val="dk1"/>
              </a:buClr>
              <a:buSzPts val="1100"/>
              <a:buFont typeface="Arial"/>
              <a:buNone/>
            </a:pPr>
            <a:r>
              <a:rPr lang="en-US">
                <a:latin typeface="Arial"/>
                <a:ea typeface="Arial"/>
                <a:cs typeface="Arial"/>
                <a:sym typeface="Arial"/>
              </a:rPr>
              <a:t>•</a:t>
            </a:r>
            <a:r>
              <a:rPr lang="en-US"/>
              <a:t>Explain the calibration procedures </a:t>
            </a:r>
            <a:endParaRPr/>
          </a:p>
          <a:p>
            <a:pPr marL="0" lvl="0" indent="0" algn="l" rtl="0">
              <a:spcBef>
                <a:spcPts val="500"/>
              </a:spcBef>
              <a:spcAft>
                <a:spcPts val="0"/>
              </a:spcAft>
              <a:buClr>
                <a:schemeClr val="dk1"/>
              </a:buClr>
              <a:buSzPts val="1100"/>
              <a:buFont typeface="Arial"/>
              <a:buNone/>
            </a:pPr>
            <a:r>
              <a:rPr lang="en-US">
                <a:latin typeface="Arial"/>
                <a:ea typeface="Arial"/>
                <a:cs typeface="Arial"/>
                <a:sym typeface="Arial"/>
              </a:rPr>
              <a:t>•</a:t>
            </a:r>
            <a:r>
              <a:rPr lang="en-US"/>
              <a:t>Explain the gamepad buttons</a:t>
            </a:r>
            <a:endParaRPr/>
          </a:p>
          <a:p>
            <a:pPr marL="0" lvl="0" indent="0" algn="l" rtl="0">
              <a:spcBef>
                <a:spcPts val="500"/>
              </a:spcBef>
              <a:spcAft>
                <a:spcPts val="0"/>
              </a:spcAft>
              <a:buClr>
                <a:schemeClr val="dk1"/>
              </a:buClr>
              <a:buSzPts val="1100"/>
              <a:buFont typeface="Arial"/>
              <a:buNone/>
            </a:pPr>
            <a:r>
              <a:rPr lang="en-US">
                <a:latin typeface="Arial"/>
                <a:ea typeface="Arial"/>
                <a:cs typeface="Arial"/>
                <a:sym typeface="Arial"/>
              </a:rPr>
              <a:t>•</a:t>
            </a:r>
            <a:r>
              <a:rPr lang="en-US"/>
              <a:t>“Follow my finger" test </a:t>
            </a:r>
            <a:endParaRPr>
              <a:latin typeface="Arial"/>
              <a:ea typeface="Arial"/>
              <a:cs typeface="Arial"/>
              <a:sym typeface="Arial"/>
            </a:endParaRPr>
          </a:p>
          <a:p>
            <a:pPr marL="0" lvl="0" indent="0" algn="ctr"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subTitle" idx="1"/>
          </p:nvPr>
        </p:nvSpPr>
        <p:spPr>
          <a:xfrm>
            <a:off x="1445050" y="276663"/>
            <a:ext cx="9144000" cy="1655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800">
                <a:latin typeface="Arial"/>
                <a:ea typeface="Arial"/>
                <a:cs typeface="Arial"/>
                <a:sym typeface="Arial"/>
              </a:rPr>
              <a:t>•</a:t>
            </a:r>
            <a:r>
              <a:rPr lang="en-US" sz="2800"/>
              <a:t>If tracking went well, make bite bar:</a:t>
            </a:r>
            <a:endParaRPr sz="2800"/>
          </a:p>
          <a:p>
            <a:pPr marL="0" lvl="0" indent="0" algn="l" rtl="0">
              <a:spcBef>
                <a:spcPts val="500"/>
              </a:spcBef>
              <a:spcAft>
                <a:spcPts val="0"/>
              </a:spcAft>
              <a:buClr>
                <a:schemeClr val="dk1"/>
              </a:buClr>
              <a:buSzPts val="1100"/>
              <a:buFont typeface="Arial"/>
              <a:buNone/>
            </a:pPr>
            <a:r>
              <a:rPr lang="en-US">
                <a:latin typeface="Arial"/>
                <a:ea typeface="Arial"/>
                <a:cs typeface="Arial"/>
                <a:sym typeface="Arial"/>
              </a:rPr>
              <a:t>•</a:t>
            </a:r>
            <a:r>
              <a:rPr lang="en-US"/>
              <a:t>There’s a box with two jars of putties (purple and white) in it in the cabinet near the Listerine stash. Using the gloves in the same cabinet, take one scoop of each putty and mix them up really fast.</a:t>
            </a:r>
            <a:endParaRPr/>
          </a:p>
          <a:p>
            <a:pPr marL="0" lvl="0" indent="0" algn="l" rtl="0">
              <a:spcBef>
                <a:spcPts val="500"/>
              </a:spcBef>
              <a:spcAft>
                <a:spcPts val="0"/>
              </a:spcAft>
              <a:buClr>
                <a:schemeClr val="dk1"/>
              </a:buClr>
              <a:buSzPts val="1100"/>
              <a:buFont typeface="Arial"/>
              <a:buNone/>
            </a:pPr>
            <a:r>
              <a:rPr lang="en-US">
                <a:latin typeface="Arial"/>
                <a:ea typeface="Arial"/>
                <a:cs typeface="Arial"/>
                <a:sym typeface="Arial"/>
              </a:rPr>
              <a:t>•</a:t>
            </a:r>
            <a:r>
              <a:rPr lang="en-US"/>
              <a:t>The metal bars are stored in a box above the sink. The flat bar is the top. Break the mixed putty into two pieces and roll them. Place one on each side of the bar.</a:t>
            </a:r>
            <a:endParaRPr/>
          </a:p>
          <a:p>
            <a:pPr marL="0" lvl="0" indent="0" algn="l" rtl="0">
              <a:spcBef>
                <a:spcPts val="500"/>
              </a:spcBef>
              <a:spcAft>
                <a:spcPts val="0"/>
              </a:spcAft>
              <a:buClr>
                <a:schemeClr val="dk1"/>
              </a:buClr>
              <a:buSzPts val="1100"/>
              <a:buFont typeface="Arial"/>
              <a:buNone/>
            </a:pPr>
            <a:r>
              <a:rPr lang="en-US">
                <a:latin typeface="Arial"/>
                <a:ea typeface="Arial"/>
                <a:cs typeface="Arial"/>
                <a:sym typeface="Arial"/>
              </a:rPr>
              <a:t>•</a:t>
            </a:r>
            <a:r>
              <a:rPr lang="en-US"/>
              <a:t>The front teeth need to go pretty far forward. Mark that spot with a (gloved) finger before the subject bites it - this gives the subject an idea of where to bite.</a:t>
            </a:r>
            <a:endParaRPr/>
          </a:p>
          <a:p>
            <a:pPr marL="0" lvl="0" indent="0" algn="l" rtl="0">
              <a:spcBef>
                <a:spcPts val="500"/>
              </a:spcBef>
              <a:spcAft>
                <a:spcPts val="0"/>
              </a:spcAft>
              <a:buClr>
                <a:schemeClr val="dk1"/>
              </a:buClr>
              <a:buSzPts val="1100"/>
              <a:buFont typeface="Arial"/>
              <a:buNone/>
            </a:pPr>
            <a:r>
              <a:rPr lang="en-US">
                <a:latin typeface="Arial"/>
                <a:ea typeface="Arial"/>
                <a:cs typeface="Arial"/>
                <a:sym typeface="Arial"/>
              </a:rPr>
              <a:t>•</a:t>
            </a:r>
            <a:r>
              <a:rPr lang="en-US"/>
              <a:t>Once bitten, leave it for a minute or two. Remove it, place it in a bowl with 2 pumps of Listerine, topped off with water, for a while. Along with an eye patch, store it in a Ziploc bag labeled with their subject # that is on their demographic form.</a:t>
            </a:r>
            <a:endParaRPr/>
          </a:p>
          <a:p>
            <a:pPr marL="0" lvl="0" indent="0" algn="ctr"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7"/>
          <p:cNvPicPr preferRelativeResize="0"/>
          <p:nvPr/>
        </p:nvPicPr>
        <p:blipFill>
          <a:blip r:embed="rId3">
            <a:alphaModFix/>
          </a:blip>
          <a:stretch>
            <a:fillRect/>
          </a:stretch>
        </p:blipFill>
        <p:spPr>
          <a:xfrm>
            <a:off x="152400" y="152400"/>
            <a:ext cx="4095750" cy="1438275"/>
          </a:xfrm>
          <a:prstGeom prst="rect">
            <a:avLst/>
          </a:prstGeom>
          <a:noFill/>
          <a:ln>
            <a:noFill/>
          </a:ln>
        </p:spPr>
      </p:pic>
      <p:pic>
        <p:nvPicPr>
          <p:cNvPr id="107" name="Google Shape;107;p17"/>
          <p:cNvPicPr preferRelativeResize="0"/>
          <p:nvPr/>
        </p:nvPicPr>
        <p:blipFill>
          <a:blip r:embed="rId4">
            <a:alphaModFix/>
          </a:blip>
          <a:stretch>
            <a:fillRect/>
          </a:stretch>
        </p:blipFill>
        <p:spPr>
          <a:xfrm>
            <a:off x="395000" y="1103200"/>
            <a:ext cx="7639050" cy="5650688"/>
          </a:xfrm>
          <a:prstGeom prst="rect">
            <a:avLst/>
          </a:prstGeom>
          <a:noFill/>
          <a:ln>
            <a:noFill/>
          </a:ln>
        </p:spPr>
      </p:pic>
      <p:pic>
        <p:nvPicPr>
          <p:cNvPr id="108" name="Google Shape;108;p17"/>
          <p:cNvPicPr preferRelativeResize="0"/>
          <p:nvPr/>
        </p:nvPicPr>
        <p:blipFill>
          <a:blip r:embed="rId5">
            <a:alphaModFix/>
          </a:blip>
          <a:stretch>
            <a:fillRect/>
          </a:stretch>
        </p:blipFill>
        <p:spPr>
          <a:xfrm>
            <a:off x="3590925" y="3167063"/>
            <a:ext cx="657225" cy="523875"/>
          </a:xfrm>
          <a:prstGeom prst="rect">
            <a:avLst/>
          </a:prstGeom>
          <a:noFill/>
          <a:ln>
            <a:noFill/>
          </a:ln>
        </p:spPr>
      </p:pic>
      <p:pic>
        <p:nvPicPr>
          <p:cNvPr id="109" name="Google Shape;109;p17"/>
          <p:cNvPicPr preferRelativeResize="0"/>
          <p:nvPr/>
        </p:nvPicPr>
        <p:blipFill>
          <a:blip r:embed="rId6">
            <a:alphaModFix/>
          </a:blip>
          <a:stretch>
            <a:fillRect/>
          </a:stretch>
        </p:blipFill>
        <p:spPr>
          <a:xfrm>
            <a:off x="8213425" y="152400"/>
            <a:ext cx="3619750" cy="2722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8"/>
          <p:cNvPicPr preferRelativeResize="0"/>
          <p:nvPr/>
        </p:nvPicPr>
        <p:blipFill>
          <a:blip r:embed="rId3">
            <a:alphaModFix/>
          </a:blip>
          <a:stretch>
            <a:fillRect/>
          </a:stretch>
        </p:blipFill>
        <p:spPr>
          <a:xfrm>
            <a:off x="192850" y="211013"/>
            <a:ext cx="4135184" cy="1295462"/>
          </a:xfrm>
          <a:prstGeom prst="rect">
            <a:avLst/>
          </a:prstGeom>
          <a:noFill/>
          <a:ln>
            <a:noFill/>
          </a:ln>
        </p:spPr>
      </p:pic>
      <p:pic>
        <p:nvPicPr>
          <p:cNvPr id="115" name="Google Shape;115;p18"/>
          <p:cNvPicPr preferRelativeResize="0"/>
          <p:nvPr/>
        </p:nvPicPr>
        <p:blipFill>
          <a:blip r:embed="rId4">
            <a:alphaModFix/>
          </a:blip>
          <a:stretch>
            <a:fillRect/>
          </a:stretch>
        </p:blipFill>
        <p:spPr>
          <a:xfrm>
            <a:off x="122050" y="1213825"/>
            <a:ext cx="8477250" cy="847725"/>
          </a:xfrm>
          <a:prstGeom prst="rect">
            <a:avLst/>
          </a:prstGeom>
          <a:noFill/>
          <a:ln>
            <a:noFill/>
          </a:ln>
        </p:spPr>
      </p:pic>
      <p:pic>
        <p:nvPicPr>
          <p:cNvPr id="116" name="Google Shape;116;p18"/>
          <p:cNvPicPr preferRelativeResize="0"/>
          <p:nvPr/>
        </p:nvPicPr>
        <p:blipFill>
          <a:blip r:embed="rId5">
            <a:alphaModFix/>
          </a:blip>
          <a:stretch>
            <a:fillRect/>
          </a:stretch>
        </p:blipFill>
        <p:spPr>
          <a:xfrm>
            <a:off x="8214100" y="211025"/>
            <a:ext cx="3352800" cy="251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122050" y="0"/>
            <a:ext cx="5343525" cy="1438275"/>
          </a:xfrm>
          <a:prstGeom prst="rect">
            <a:avLst/>
          </a:prstGeom>
          <a:noFill/>
          <a:ln>
            <a:noFill/>
          </a:ln>
        </p:spPr>
      </p:pic>
      <p:pic>
        <p:nvPicPr>
          <p:cNvPr id="122" name="Google Shape;122;p19"/>
          <p:cNvPicPr preferRelativeResize="0"/>
          <p:nvPr/>
        </p:nvPicPr>
        <p:blipFill>
          <a:blip r:embed="rId4">
            <a:alphaModFix/>
          </a:blip>
          <a:stretch>
            <a:fillRect/>
          </a:stretch>
        </p:blipFill>
        <p:spPr>
          <a:xfrm>
            <a:off x="374950" y="1186750"/>
            <a:ext cx="8270874" cy="4962524"/>
          </a:xfrm>
          <a:prstGeom prst="rect">
            <a:avLst/>
          </a:prstGeom>
          <a:noFill/>
          <a:ln>
            <a:noFill/>
          </a:ln>
        </p:spPr>
      </p:pic>
      <p:pic>
        <p:nvPicPr>
          <p:cNvPr id="123" name="Google Shape;123;p19"/>
          <p:cNvPicPr preferRelativeResize="0"/>
          <p:nvPr/>
        </p:nvPicPr>
        <p:blipFill>
          <a:blip r:embed="rId5">
            <a:alphaModFix/>
          </a:blip>
          <a:stretch>
            <a:fillRect/>
          </a:stretch>
        </p:blipFill>
        <p:spPr>
          <a:xfrm>
            <a:off x="8798224" y="152400"/>
            <a:ext cx="3241376" cy="2431032"/>
          </a:xfrm>
          <a:prstGeom prst="rect">
            <a:avLst/>
          </a:prstGeom>
          <a:noFill/>
          <a:ln>
            <a:noFill/>
          </a:ln>
        </p:spPr>
      </p:pic>
      <p:pic>
        <p:nvPicPr>
          <p:cNvPr id="124" name="Google Shape;124;p19"/>
          <p:cNvPicPr preferRelativeResize="0"/>
          <p:nvPr/>
        </p:nvPicPr>
        <p:blipFill>
          <a:blip r:embed="rId6">
            <a:alphaModFix/>
          </a:blip>
          <a:stretch>
            <a:fillRect/>
          </a:stretch>
        </p:blipFill>
        <p:spPr>
          <a:xfrm>
            <a:off x="7908099" y="4394682"/>
            <a:ext cx="466725" cy="523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descr="A picture containing wall, indoor, sitting&#10;&#10;Description generated with very high confidence"/>
          <p:cNvPicPr preferRelativeResize="0">
            <a:picLocks noGrp="1"/>
          </p:cNvPicPr>
          <p:nvPr>
            <p:ph type="body" idx="1"/>
          </p:nvPr>
        </p:nvPicPr>
        <p:blipFill rotWithShape="1">
          <a:blip r:embed="rId3">
            <a:alphaModFix/>
          </a:blip>
          <a:srcRect/>
          <a:stretch/>
        </p:blipFill>
        <p:spPr>
          <a:xfrm>
            <a:off x="1253331" y="1825625"/>
            <a:ext cx="4351338" cy="4351338"/>
          </a:xfrm>
          <a:prstGeom prst="rect">
            <a:avLst/>
          </a:prstGeom>
          <a:noFill/>
          <a:ln>
            <a:noFill/>
          </a:ln>
        </p:spPr>
      </p:pic>
      <p:sp>
        <p:nvSpPr>
          <p:cNvPr id="130" name="Google Shape;13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Remove Cap, Power, Login …</a:t>
            </a:r>
            <a:endParaRPr/>
          </a:p>
          <a:p>
            <a:pPr marL="228600" lvl="0" indent="-228600" algn="l" rtl="0">
              <a:lnSpc>
                <a:spcPct val="90000"/>
              </a:lnSpc>
              <a:spcBef>
                <a:spcPts val="1000"/>
              </a:spcBef>
              <a:spcAft>
                <a:spcPts val="0"/>
              </a:spcAft>
              <a:buClr>
                <a:schemeClr val="dk1"/>
              </a:buClr>
              <a:buSzPts val="2800"/>
              <a:buChar char="•"/>
            </a:pPr>
            <a:r>
              <a:rPr lang="en-US"/>
              <a:t>Blue vs White Chin Rest</a:t>
            </a:r>
            <a:endParaRPr/>
          </a:p>
          <a:p>
            <a:pPr marL="685800" lvl="1" indent="-228600" algn="l" rtl="0">
              <a:lnSpc>
                <a:spcPct val="90000"/>
              </a:lnSpc>
              <a:spcBef>
                <a:spcPts val="500"/>
              </a:spcBef>
              <a:spcAft>
                <a:spcPts val="0"/>
              </a:spcAft>
              <a:buClr>
                <a:schemeClr val="dk1"/>
              </a:buClr>
              <a:buSzPts val="2400"/>
              <a:buChar char="•"/>
            </a:pPr>
            <a:r>
              <a:rPr lang="en-US"/>
              <a:t>Don't allow subject to touch machine until ready for scanning</a:t>
            </a:r>
            <a:endParaRPr/>
          </a:p>
          <a:p>
            <a:pPr marL="228600" lvl="0" indent="-50800" algn="l" rtl="0">
              <a:lnSpc>
                <a:spcPct val="90000"/>
              </a:lnSpc>
              <a:spcBef>
                <a:spcPts val="1000"/>
              </a:spcBef>
              <a:spcAft>
                <a:spcPts val="0"/>
              </a:spcAft>
              <a:buClr>
                <a:schemeClr val="dk1"/>
              </a:buClr>
              <a:buSzPts val="2800"/>
              <a:buNone/>
            </a:pPr>
            <a:endParaRPr/>
          </a:p>
        </p:txBody>
      </p:sp>
      <p:sp>
        <p:nvSpPr>
          <p:cNvPr id="131" name="Google Shape;131;p20"/>
          <p:cNvSpPr/>
          <p:nvPr/>
        </p:nvSpPr>
        <p:spPr>
          <a:xfrm>
            <a:off x="838200" y="457801"/>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Zeiss – CIRRUS HD OCT 4000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Zeiss – CIRRUS HD OCT 4000</a:t>
            </a:r>
            <a:endParaRPr/>
          </a:p>
        </p:txBody>
      </p:sp>
      <p:pic>
        <p:nvPicPr>
          <p:cNvPr id="137" name="Google Shape;137;p21"/>
          <p:cNvPicPr preferRelativeResize="0"/>
          <p:nvPr/>
        </p:nvPicPr>
        <p:blipFill>
          <a:blip r:embed="rId3">
            <a:alphaModFix/>
          </a:blip>
          <a:stretch>
            <a:fillRect/>
          </a:stretch>
        </p:blipFill>
        <p:spPr>
          <a:xfrm>
            <a:off x="2337250" y="1478938"/>
            <a:ext cx="6485112" cy="486251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Widescreen</PresentationFormat>
  <Paragraphs>69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vt:lpstr>
      <vt:lpstr>Calibri</vt:lpstr>
      <vt:lpstr>Office Theme</vt:lpstr>
      <vt:lpstr>Subject Recruitment</vt:lpstr>
      <vt:lpstr>Subject Screening  </vt:lpstr>
      <vt:lpstr>PowerPoint Presentation</vt:lpstr>
      <vt:lpstr>PowerPoint Presentation</vt:lpstr>
      <vt:lpstr>PowerPoint Presentation</vt:lpstr>
      <vt:lpstr>PowerPoint Presentation</vt:lpstr>
      <vt:lpstr>PowerPoint Presentation</vt:lpstr>
      <vt:lpstr>PowerPoint Presentation</vt:lpstr>
      <vt:lpstr>Zeiss – CIRRUS HD OCT 4000</vt:lpstr>
      <vt:lpstr>Zeiss – CIRRUS HD OCT 4000</vt:lpstr>
      <vt:lpstr>PowerPoint Presentation</vt:lpstr>
      <vt:lpstr>Analyze Macular Cube </vt:lpstr>
      <vt:lpstr>Store Information</vt:lpstr>
      <vt:lpstr>PowerPoint Presentation</vt:lpstr>
      <vt:lpstr>Analyze Line Scan</vt:lpstr>
      <vt:lpstr>Paying a Subject </vt:lpstr>
      <vt:lpstr>Storing Information: IOL Master and Autorefractor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Recruitment</dc:title>
  <cp:lastModifiedBy>Clark, Ashley</cp:lastModifiedBy>
  <cp:revision>1</cp:revision>
  <dcterms:modified xsi:type="dcterms:W3CDTF">2019-04-29T19:21:53Z</dcterms:modified>
</cp:coreProperties>
</file>