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56" r:id="rId3"/>
    <p:sldId id="275" r:id="rId4"/>
    <p:sldId id="257" r:id="rId5"/>
    <p:sldId id="272" r:id="rId6"/>
    <p:sldId id="273" r:id="rId7"/>
    <p:sldId id="274" r:id="rId8"/>
    <p:sldId id="259" r:id="rId9"/>
    <p:sldId id="258" r:id="rId10"/>
    <p:sldId id="261" r:id="rId11"/>
    <p:sldId id="263" r:id="rId12"/>
    <p:sldId id="262" r:id="rId13"/>
    <p:sldId id="264" r:id="rId14"/>
    <p:sldId id="265" r:id="rId15"/>
    <p:sldId id="276" r:id="rId16"/>
    <p:sldId id="266" r:id="rId17"/>
    <p:sldId id="277" r:id="rId18"/>
    <p:sldId id="268" r:id="rId19"/>
    <p:sldId id="271" r:id="rId20"/>
    <p:sldId id="267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C07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81442" autoAdjust="0"/>
  </p:normalViewPr>
  <p:slideViewPr>
    <p:cSldViewPr snapToGrid="0">
      <p:cViewPr varScale="1">
        <p:scale>
          <a:sx n="94" d="100"/>
          <a:sy n="94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0D00-748B-4D73-8B75-CFECA1D03A7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6EF9C-14F8-447C-A089-554C2FE6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Here</a:t>
            </a:r>
            <a:r>
              <a:rPr lang="en-US" baseline="0" dirty="0" smtClean="0"/>
              <a:t> we shows an example of eye trajectory of saccade recorded by the DPI eye tracker. Overshoot and undershoot.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Involuntary</a:t>
            </a:r>
            <a:r>
              <a:rPr lang="en-US" baseline="0" dirty="0" smtClean="0"/>
              <a:t> saccades: </a:t>
            </a:r>
            <a:r>
              <a:rPr lang="en-US" dirty="0" smtClean="0"/>
              <a:t>In laboratory</a:t>
            </a:r>
            <a:r>
              <a:rPr lang="en-US" baseline="0" dirty="0" smtClean="0"/>
              <a:t> environment, introduce saccade, takes 200-300 </a:t>
            </a:r>
            <a:r>
              <a:rPr lang="en-US" baseline="0" dirty="0" err="1" smtClean="0"/>
              <a:t>msec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3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many</a:t>
            </a:r>
            <a:r>
              <a:rPr lang="en-US" baseline="0" dirty="0" smtClean="0"/>
              <a:t> factors mixed together</a:t>
            </a:r>
          </a:p>
          <a:p>
            <a:r>
              <a:rPr lang="en-US" baseline="0" dirty="0" smtClean="0"/>
              <a:t>Introduce the saccade offset condition</a:t>
            </a:r>
          </a:p>
          <a:p>
            <a:r>
              <a:rPr lang="en-US" baseline="0" dirty="0" smtClean="0"/>
              <a:t>3 subjects on </a:t>
            </a:r>
            <a:r>
              <a:rPr lang="en-US" baseline="0" dirty="0" err="1" smtClean="0"/>
              <a:t>dDPI</a:t>
            </a:r>
            <a:r>
              <a:rPr lang="en-US" baseline="0" dirty="0" smtClean="0"/>
              <a:t> for all the three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7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course, we are</a:t>
            </a:r>
            <a:r>
              <a:rPr lang="en-US" baseline="0" dirty="0" smtClean="0"/>
              <a:t> going to collect more subjects, but the general trend here suggests that the main effect that </a:t>
            </a:r>
            <a:r>
              <a:rPr lang="en-US" dirty="0" smtClean="0"/>
              <a:t>Giorgio got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0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While saccade can be considered a simple shift of gaze, it is a really complicated perception procedure. There are a lot of studies on different aspects of saccadic influence on visual perception.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baseline="0" dirty="0" smtClean="0"/>
              <a:t>4.   Here is a brief summary on several popular studies in terms of their stimulus presentation timings.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…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 startAt="5"/>
            </a:pPr>
            <a:r>
              <a:rPr lang="en-US" baseline="0" dirty="0" smtClean="0"/>
              <a:t>Our lab pay a lot of attention to the temporal transient on the retina, which is the characteristics of retinal input in time. For example, in the saccadic suppression experiments, they flash a luminance impulse on the retina. You can prove the vision is suppressed, but it hard to argue that the result you get is what we really perceive in a saccade, because in a natural saccade, the target sweep through the retina from periphery to fovea. The retinal input flow is just so difference with the </a:t>
            </a:r>
            <a:r>
              <a:rPr lang="en-US" baseline="0" dirty="0" err="1" smtClean="0"/>
              <a:t>impluse</a:t>
            </a:r>
            <a:r>
              <a:rPr lang="en-US" baseline="0" dirty="0" smtClean="0"/>
              <a:t>. So in our study, we want to include this whole retinal transient and the post-saccadic fixation, and investigate how this saccade plus drift, this two-step procedure, will influence our visual perception. In the meanwhile, we don’t want to include effect from pre-saccadic attention, which will make things too complicated.</a:t>
            </a:r>
          </a:p>
          <a:p>
            <a:pPr marL="228600" indent="-228600">
              <a:buAutoNum type="arabicPeriod" startAt="3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suppression</a:t>
            </a:r>
            <a:r>
              <a:rPr lang="en-US" baseline="0" dirty="0" smtClean="0"/>
              <a:t> is not super strong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B679-06FF-4DC7-9CAB-783734AA7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2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2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temporal transient on the retina</a:t>
            </a:r>
            <a:r>
              <a:rPr lang="en-US" baseline="0" dirty="0" smtClean="0"/>
              <a:t> creates part of the saccadic suppression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</a:t>
            </a:r>
            <a:r>
              <a:rPr lang="en-US" baseline="0" dirty="0" smtClean="0"/>
              <a:t> to our study, we want to investigate </a:t>
            </a:r>
            <a:r>
              <a:rPr lang="en-US" baseline="0" dirty="0" smtClean="0"/>
              <a:t>when the stimulus is introduced to fovea by a natural saccadic transient, </a:t>
            </a:r>
            <a:endParaRPr lang="en-US" dirty="0" smtClean="0"/>
          </a:p>
          <a:p>
            <a:r>
              <a:rPr lang="en-US" dirty="0" smtClean="0"/>
              <a:t>1. Because</a:t>
            </a:r>
            <a:r>
              <a:rPr lang="en-US" baseline="0" dirty="0" smtClean="0"/>
              <a:t> we using dpi to track our gaze, overshoot</a:t>
            </a:r>
          </a:p>
          <a:p>
            <a:r>
              <a:rPr lang="en-US" dirty="0" smtClean="0"/>
              <a:t>2. Online vs offline</a:t>
            </a:r>
            <a:r>
              <a:rPr lang="en-US" baseline="0" dirty="0" smtClean="0"/>
              <a:t> saccade detection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we want to study how saccadic</a:t>
            </a:r>
            <a:r>
              <a:rPr lang="en-US" baseline="0" dirty="0" smtClean="0"/>
              <a:t> transient changes visual perception, we need a reference.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the experiment,</a:t>
            </a:r>
            <a:r>
              <a:rPr lang="en-US" baseline="0" dirty="0" smtClean="0"/>
              <a:t> we adjust the contrast of the grating by a staircase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7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was collected by Giorgio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EF9C-14F8-447C-A089-554C2FE613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4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6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9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0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1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A96F-24BC-40D2-A752-091F7B6F529B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64B99-5A77-4827-A876-1573C529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3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1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9.png"/><Relationship Id="rId23" Type="http://schemas.openxmlformats.org/officeDocument/2006/relationships/image" Target="../media/image58.png"/><Relationship Id="rId19" Type="http://schemas.openxmlformats.org/officeDocument/2006/relationships/image" Target="NULL"/><Relationship Id="rId4" Type="http://schemas.openxmlformats.org/officeDocument/2006/relationships/image" Target="../media/image54.png"/><Relationship Id="rId2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Giorgio’s saccade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Zhetuo</a:t>
            </a:r>
            <a:r>
              <a:rPr lang="en-US" dirty="0" smtClean="0"/>
              <a:t>, 08/14/19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3565948" y="1771381"/>
            <a:ext cx="1664573" cy="1112562"/>
            <a:chOff x="3089913" y="2149618"/>
            <a:chExt cx="2755138" cy="1841469"/>
          </a:xfrm>
        </p:grpSpPr>
        <p:grpSp>
          <p:nvGrpSpPr>
            <p:cNvPr id="34" name="Group 33"/>
            <p:cNvGrpSpPr/>
            <p:nvPr/>
          </p:nvGrpSpPr>
          <p:grpSpPr>
            <a:xfrm>
              <a:off x="3089913" y="2149618"/>
              <a:ext cx="2755138" cy="1841469"/>
              <a:chOff x="4962739" y="4450032"/>
              <a:chExt cx="2755138" cy="184146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21" t="4226" r="7698" b="9199"/>
              <a:stretch/>
            </p:blipFill>
            <p:spPr>
              <a:xfrm>
                <a:off x="4962739" y="4450032"/>
                <a:ext cx="2755138" cy="1840293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4962739" y="4452000"/>
                <a:ext cx="2751963" cy="18395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4840589" y="3011354"/>
              <a:ext cx="152866" cy="1526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740238" y="2922607"/>
              <a:ext cx="245869" cy="267389"/>
              <a:chOff x="4717518" y="5807676"/>
              <a:chExt cx="114037" cy="12401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4717518" y="5867432"/>
                <a:ext cx="11403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774731" y="5807676"/>
                <a:ext cx="0" cy="1240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tangle 63"/>
          <p:cNvSpPr/>
          <p:nvPr/>
        </p:nvSpPr>
        <p:spPr>
          <a:xfrm>
            <a:off x="5316177" y="1493186"/>
            <a:ext cx="20510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stimulus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onset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112"/>
          <p:cNvSpPr txBox="1"/>
          <p:nvPr/>
        </p:nvSpPr>
        <p:spPr>
          <a:xfrm>
            <a:off x="7436753" y="1493186"/>
            <a:ext cx="18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timulus offset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47"/>
          <p:cNvSpPr txBox="1"/>
          <p:nvPr/>
        </p:nvSpPr>
        <p:spPr>
          <a:xfrm>
            <a:off x="6945504" y="1169057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538802" y="1783016"/>
            <a:ext cx="1643433" cy="1099397"/>
            <a:chOff x="-901741" y="2648618"/>
            <a:chExt cx="2757464" cy="1844644"/>
          </a:xfrm>
        </p:grpSpPr>
        <p:grpSp>
          <p:nvGrpSpPr>
            <p:cNvPr id="68" name="Group 67"/>
            <p:cNvGrpSpPr/>
            <p:nvPr/>
          </p:nvGrpSpPr>
          <p:grpSpPr>
            <a:xfrm>
              <a:off x="-901741" y="2648618"/>
              <a:ext cx="2757464" cy="1844644"/>
              <a:chOff x="4825045" y="2084558"/>
              <a:chExt cx="2757464" cy="1844644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6" t="4572" r="7583" b="9559"/>
              <a:stretch/>
            </p:blipFill>
            <p:spPr>
              <a:xfrm>
                <a:off x="4827588" y="2087278"/>
                <a:ext cx="2754921" cy="1841924"/>
              </a:xfrm>
              <a:prstGeom prst="rect">
                <a:avLst/>
              </a:prstGeom>
            </p:spPr>
          </p:pic>
          <p:sp>
            <p:nvSpPr>
              <p:cNvPr id="73" name="Rectangle 72"/>
              <p:cNvSpPr/>
              <p:nvPr/>
            </p:nvSpPr>
            <p:spPr>
              <a:xfrm>
                <a:off x="4825045" y="2084558"/>
                <a:ext cx="2751963" cy="18395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41391" y="3412809"/>
              <a:ext cx="245869" cy="267389"/>
              <a:chOff x="4717518" y="5807676"/>
              <a:chExt cx="114037" cy="124018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4717518" y="5867432"/>
                <a:ext cx="11403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774731" y="5807676"/>
                <a:ext cx="0" cy="1240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/>
          <p:cNvGrpSpPr/>
          <p:nvPr/>
        </p:nvGrpSpPr>
        <p:grpSpPr>
          <a:xfrm>
            <a:off x="7436753" y="1784637"/>
            <a:ext cx="1655112" cy="1106905"/>
            <a:chOff x="1861989" y="3535468"/>
            <a:chExt cx="2751964" cy="1840457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1" t="18753" r="33984" b="42469"/>
            <a:stretch/>
          </p:blipFill>
          <p:spPr>
            <a:xfrm>
              <a:off x="1861990" y="3535468"/>
              <a:ext cx="2751963" cy="1840457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1861989" y="3536424"/>
              <a:ext cx="2751963" cy="18395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555609" y="4322001"/>
              <a:ext cx="245869" cy="267389"/>
              <a:chOff x="4717518" y="5807676"/>
              <a:chExt cx="114037" cy="12401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4717518" y="5867432"/>
                <a:ext cx="11403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774731" y="5807676"/>
                <a:ext cx="0" cy="1240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Curved Down Arrow 79"/>
          <p:cNvSpPr/>
          <p:nvPr/>
        </p:nvSpPr>
        <p:spPr>
          <a:xfrm>
            <a:off x="7082583" y="1450750"/>
            <a:ext cx="518048" cy="2610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TextBox 37"/>
          <p:cNvSpPr txBox="1"/>
          <p:nvPr/>
        </p:nvSpPr>
        <p:spPr>
          <a:xfrm>
            <a:off x="3604296" y="1514934"/>
            <a:ext cx="158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fixation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64"/>
          <p:cNvSpPr txBox="1"/>
          <p:nvPr/>
        </p:nvSpPr>
        <p:spPr>
          <a:xfrm>
            <a:off x="4981981" y="1181668"/>
            <a:ext cx="868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1-1.5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4" name="Curved Down Arrow 83"/>
          <p:cNvSpPr/>
          <p:nvPr/>
        </p:nvSpPr>
        <p:spPr>
          <a:xfrm>
            <a:off x="5094051" y="1469830"/>
            <a:ext cx="518048" cy="2610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16" y="3178197"/>
            <a:ext cx="6266667" cy="2847619"/>
          </a:xfrm>
          <a:prstGeom prst="rect">
            <a:avLst/>
          </a:prstGeom>
        </p:spPr>
      </p:pic>
      <p:cxnSp>
        <p:nvCxnSpPr>
          <p:cNvPr id="86" name="Straight Connector 85"/>
          <p:cNvCxnSpPr>
            <a:stCxn id="73" idx="2"/>
          </p:cNvCxnSpPr>
          <p:nvPr/>
        </p:nvCxnSpPr>
        <p:spPr>
          <a:xfrm>
            <a:off x="6358879" y="2879348"/>
            <a:ext cx="619712" cy="51429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5" idx="2"/>
          </p:cNvCxnSpPr>
          <p:nvPr/>
        </p:nvCxnSpPr>
        <p:spPr>
          <a:xfrm flipH="1">
            <a:off x="7600631" y="2891542"/>
            <a:ext cx="663679" cy="50209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33165" y="258540"/>
            <a:ext cx="456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Experiment Procedure: fixation condition</a:t>
            </a:r>
            <a:endParaRPr lang="en-US" sz="2000" b="1" dirty="0"/>
          </a:p>
        </p:txBody>
      </p:sp>
      <p:sp>
        <p:nvSpPr>
          <p:cNvPr id="94" name="Rectangle 93"/>
          <p:cNvSpPr/>
          <p:nvPr/>
        </p:nvSpPr>
        <p:spPr>
          <a:xfrm>
            <a:off x="5727314" y="3393640"/>
            <a:ext cx="1873317" cy="2220248"/>
          </a:xfrm>
          <a:prstGeom prst="rect">
            <a:avLst/>
          </a:prstGeom>
          <a:solidFill>
            <a:srgbClr val="C070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727314" y="3403736"/>
            <a:ext cx="876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Pure drift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60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124" y="129201"/>
            <a:ext cx="4498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Contrast sensitivity threshold estimation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1" y="1029037"/>
            <a:ext cx="3778780" cy="28152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37663" y="412518"/>
            <a:ext cx="5169660" cy="3937463"/>
            <a:chOff x="4904248" y="838537"/>
            <a:chExt cx="5169660" cy="39374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248" y="900232"/>
              <a:ext cx="5169660" cy="387576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452803" y="838537"/>
              <a:ext cx="4140200" cy="329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ight Arrow 7"/>
          <p:cNvSpPr/>
          <p:nvPr/>
        </p:nvSpPr>
        <p:spPr>
          <a:xfrm>
            <a:off x="4419600" y="2032000"/>
            <a:ext cx="469900" cy="698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7615" y="4541292"/>
                <a:ext cx="4413388" cy="521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Michelson Contrast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15" y="4541292"/>
                <a:ext cx="4413388" cy="521874"/>
              </a:xfrm>
              <a:prstGeom prst="rect">
                <a:avLst/>
              </a:prstGeom>
              <a:blipFill>
                <a:blip r:embed="rId5"/>
                <a:stretch>
                  <a:fillRect l="-1243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67615" y="5238281"/>
                <a:ext cx="4135940" cy="938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Contrast </a:t>
                </a:r>
                <a:r>
                  <a:rPr lang="en-US" dirty="0" err="1" smtClean="0"/>
                  <a:t>Sentivity</a:t>
                </a:r>
                <a:r>
                  <a:rPr lang="en-US" dirty="0" smtClean="0"/>
                  <a:t> = 1/ Michelson Contrast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𝑐𝑜𝑛𝑡𝑟𝑎𝑠𝑡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15" y="5238281"/>
                <a:ext cx="4135940" cy="938334"/>
              </a:xfrm>
              <a:prstGeom prst="rect">
                <a:avLst/>
              </a:prstGeom>
              <a:blipFill>
                <a:blip r:embed="rId6"/>
                <a:stretch>
                  <a:fillRect l="-1327" t="-3247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91065" y="6351730"/>
                <a:ext cx="42801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is only true when the screen is linearized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65" y="6351730"/>
                <a:ext cx="4280146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4318" y="4479810"/>
            <a:ext cx="2673202" cy="2241252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12" idx="1"/>
            <a:endCxn id="12" idx="3"/>
          </p:cNvCxnSpPr>
          <p:nvPr/>
        </p:nvCxnSpPr>
        <p:spPr>
          <a:xfrm>
            <a:off x="7964318" y="5600436"/>
            <a:ext cx="2673202" cy="0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9226550" y="4534942"/>
            <a:ext cx="6350" cy="1065494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700135" y="4883023"/>
                <a:ext cx="2198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𝑐𝑜𝑛𝑡𝑟𝑎𝑠𝑡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𝑡h𝑟𝑒𝑠h𝑜𝑙𝑑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135" y="4883023"/>
                <a:ext cx="219816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/>
          <p:cNvSpPr/>
          <p:nvPr/>
        </p:nvSpPr>
        <p:spPr>
          <a:xfrm>
            <a:off x="8956676" y="4534942"/>
            <a:ext cx="273050" cy="1065494"/>
          </a:xfrm>
          <a:prstGeom prst="leftBrace">
            <a:avLst>
              <a:gd name="adj1" fmla="val 1996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0596251" y="5415770"/>
                <a:ext cx="622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127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251" y="5415770"/>
                <a:ext cx="62228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8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/>
      <p:bldP spid="3" grpId="0"/>
      <p:bldP spid="23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6" y="960265"/>
            <a:ext cx="5268818" cy="42289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7596" y="5397472"/>
            <a:ext cx="5099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Solid lines represent the average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contrast sensitivity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across observers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Errorbars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SEM.  Symbols are data from individual subjects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6603" y="5388773"/>
            <a:ext cx="4254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Ratio between contrast sensitivity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two conditions.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Dashed lines show ratios for individual subjects.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Errorbars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indicate SEM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 &lt; 0.05,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(**)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 &lt;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0.01.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57" y="203200"/>
            <a:ext cx="150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Main results</a:t>
            </a:r>
            <a:endParaRPr lang="en-US" sz="2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64457" y="866169"/>
            <a:ext cx="5448311" cy="4228967"/>
            <a:chOff x="941336" y="960265"/>
            <a:chExt cx="5448311" cy="42289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336" y="960265"/>
              <a:ext cx="5227235" cy="42289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38800" y="1092200"/>
              <a:ext cx="7508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fixation</a:t>
              </a:r>
            </a:p>
            <a:p>
              <a:r>
                <a:rPr lang="en-US" sz="1400" b="1" dirty="0" err="1" smtClean="0"/>
                <a:t>saccOn</a:t>
              </a:r>
              <a:endParaRPr lang="en-US" sz="1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 rot="16200000">
            <a:off x="5011842" y="2674847"/>
            <a:ext cx="3209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saccOn</a:t>
            </a:r>
            <a:r>
              <a:rPr lang="en-US" b="1" dirty="0" smtClean="0"/>
              <a:t>/fixation sensitivity ratio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44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89551" y="387042"/>
            <a:ext cx="8682349" cy="4507432"/>
            <a:chOff x="1803943" y="1808358"/>
            <a:chExt cx="8682349" cy="4507432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21" t="4226" r="7698" b="9199"/>
            <a:stretch/>
          </p:blipFill>
          <p:spPr>
            <a:xfrm>
              <a:off x="5264402" y="2399184"/>
              <a:ext cx="1519459" cy="101492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803943" y="1808358"/>
              <a:ext cx="8682349" cy="4507432"/>
              <a:chOff x="1636172" y="1501664"/>
              <a:chExt cx="9401584" cy="488082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3905" y="3395567"/>
                <a:ext cx="6573220" cy="2986919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1636172" y="2144896"/>
                <a:ext cx="1647227" cy="1100968"/>
                <a:chOff x="-1555371" y="-286839"/>
                <a:chExt cx="2755138" cy="1841469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-1555371" y="-286839"/>
                  <a:ext cx="2755138" cy="1841469"/>
                  <a:chOff x="4962739" y="4450032"/>
                  <a:chExt cx="2755138" cy="1841469"/>
                </a:xfrm>
              </p:grpSpPr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221" t="4226" r="7698" b="9199"/>
                  <a:stretch/>
                </p:blipFill>
                <p:spPr>
                  <a:xfrm>
                    <a:off x="4962739" y="4450032"/>
                    <a:ext cx="2755138" cy="1840293"/>
                  </a:xfrm>
                  <a:prstGeom prst="rect">
                    <a:avLst/>
                  </a:prstGeom>
                </p:spPr>
              </p:pic>
              <p:sp>
                <p:nvSpPr>
                  <p:cNvPr id="57" name="Rectangle 56"/>
                  <p:cNvSpPr/>
                  <p:nvPr/>
                </p:nvSpPr>
                <p:spPr>
                  <a:xfrm>
                    <a:off x="4962739" y="4452000"/>
                    <a:ext cx="2751963" cy="1839501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>
                  <a:off x="-743963" y="548212"/>
                  <a:ext cx="152866" cy="15269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-836966" y="468346"/>
                  <a:ext cx="245869" cy="267389"/>
                  <a:chOff x="4717518" y="5807676"/>
                  <a:chExt cx="114037" cy="124018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717518" y="5867432"/>
                    <a:ext cx="114037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4774731" y="5807676"/>
                    <a:ext cx="0" cy="12401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" name="TextBox 109"/>
              <p:cNvSpPr txBox="1"/>
              <p:nvPr/>
            </p:nvSpPr>
            <p:spPr>
              <a:xfrm>
                <a:off x="5302462" y="1847972"/>
                <a:ext cx="1749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accade onset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110"/>
              <p:cNvSpPr txBox="1"/>
              <p:nvPr/>
            </p:nvSpPr>
            <p:spPr>
              <a:xfrm>
                <a:off x="7243128" y="1642806"/>
                <a:ext cx="16664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timulus onset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61450" y="1853014"/>
                <a:ext cx="205104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accade offset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12"/>
              <p:cNvSpPr txBox="1"/>
              <p:nvPr/>
            </p:nvSpPr>
            <p:spPr>
              <a:xfrm>
                <a:off x="9182026" y="1853014"/>
                <a:ext cx="18557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timulus offset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37"/>
              <p:cNvSpPr txBox="1"/>
              <p:nvPr/>
            </p:nvSpPr>
            <p:spPr>
              <a:xfrm>
                <a:off x="1674777" y="1844455"/>
                <a:ext cx="15851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Initial fixation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47"/>
              <p:cNvSpPr txBox="1"/>
              <p:nvPr/>
            </p:nvSpPr>
            <p:spPr>
              <a:xfrm>
                <a:off x="8690777" y="1528885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64"/>
              <p:cNvSpPr txBox="1"/>
              <p:nvPr/>
            </p:nvSpPr>
            <p:spPr>
              <a:xfrm>
                <a:off x="3033412" y="1501664"/>
                <a:ext cx="86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1-1.5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513076" y="2136217"/>
                <a:ext cx="1645329" cy="1099699"/>
                <a:chOff x="1693620" y="-404437"/>
                <a:chExt cx="2755138" cy="1841469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1693620" y="-404437"/>
                  <a:ext cx="2755138" cy="1841469"/>
                  <a:chOff x="4962739" y="4450032"/>
                  <a:chExt cx="2755138" cy="1841469"/>
                </a:xfrm>
              </p:grpSpPr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221" t="4226" r="7698" b="9199"/>
                  <a:stretch/>
                </p:blipFill>
                <p:spPr>
                  <a:xfrm>
                    <a:off x="4962739" y="4450032"/>
                    <a:ext cx="2755138" cy="1840293"/>
                  </a:xfrm>
                  <a:prstGeom prst="rect">
                    <a:avLst/>
                  </a:prstGeom>
                </p:spPr>
              </p:pic>
              <p:sp>
                <p:nvSpPr>
                  <p:cNvPr id="50" name="Rectangle 49"/>
                  <p:cNvSpPr/>
                  <p:nvPr/>
                </p:nvSpPr>
                <p:spPr>
                  <a:xfrm>
                    <a:off x="4962739" y="4452000"/>
                    <a:ext cx="2751963" cy="1839501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2310993" y="393449"/>
                  <a:ext cx="245869" cy="267389"/>
                  <a:chOff x="4717518" y="5807676"/>
                  <a:chExt cx="114037" cy="124018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4717518" y="5867432"/>
                    <a:ext cx="114037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4774731" y="5807676"/>
                    <a:ext cx="0" cy="12401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Oval 45"/>
                <p:cNvSpPr/>
                <p:nvPr/>
              </p:nvSpPr>
              <p:spPr>
                <a:xfrm>
                  <a:off x="3412947" y="445673"/>
                  <a:ext cx="152866" cy="15269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5386186" y="2144897"/>
                <a:ext cx="1632820" cy="1091430"/>
                <a:chOff x="5345585" y="2301134"/>
                <a:chExt cx="1856490" cy="1240938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345585" y="2301134"/>
                  <a:ext cx="1856490" cy="1240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6044226" y="2876392"/>
                  <a:ext cx="465365" cy="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38"/>
                <p:cNvGrpSpPr/>
                <p:nvPr/>
              </p:nvGrpSpPr>
              <p:grpSpPr>
                <a:xfrm>
                  <a:off x="6003354" y="2762584"/>
                  <a:ext cx="165865" cy="180382"/>
                  <a:chOff x="4717518" y="5807676"/>
                  <a:chExt cx="114037" cy="124018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4717518" y="5867432"/>
                    <a:ext cx="114037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4774731" y="5807676"/>
                    <a:ext cx="0" cy="12401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7284075" y="2142844"/>
                <a:ext cx="1643433" cy="1099397"/>
                <a:chOff x="-901741" y="2648618"/>
                <a:chExt cx="2757464" cy="1844644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-901741" y="2648618"/>
                  <a:ext cx="2757464" cy="1844644"/>
                  <a:chOff x="4825045" y="2084558"/>
                  <a:chExt cx="2757464" cy="1844644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606" t="4572" r="7583" b="9559"/>
                  <a:stretch/>
                </p:blipFill>
                <p:spPr>
                  <a:xfrm>
                    <a:off x="4827588" y="2087278"/>
                    <a:ext cx="2754921" cy="1841924"/>
                  </a:xfrm>
                  <a:prstGeom prst="rect">
                    <a:avLst/>
                  </a:prstGeom>
                </p:spPr>
              </p:pic>
              <p:sp>
                <p:nvSpPr>
                  <p:cNvPr id="36" name="Rectangle 35"/>
                  <p:cNvSpPr/>
                  <p:nvPr/>
                </p:nvSpPr>
                <p:spPr>
                  <a:xfrm>
                    <a:off x="4825045" y="2084558"/>
                    <a:ext cx="2751963" cy="1839501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741391" y="3412809"/>
                  <a:ext cx="245869" cy="267389"/>
                  <a:chOff x="4717518" y="5807676"/>
                  <a:chExt cx="114037" cy="124018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717518" y="5867432"/>
                    <a:ext cx="114037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4774731" y="5807676"/>
                    <a:ext cx="0" cy="12401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/>
              <p:cNvGrpSpPr/>
              <p:nvPr/>
            </p:nvGrpSpPr>
            <p:grpSpPr>
              <a:xfrm>
                <a:off x="9182026" y="2144465"/>
                <a:ext cx="1655112" cy="1106905"/>
                <a:chOff x="1861989" y="3535468"/>
                <a:chExt cx="2751964" cy="1840457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01" t="18753" r="33984" b="42469"/>
                <a:stretch/>
              </p:blipFill>
              <p:spPr>
                <a:xfrm>
                  <a:off x="1861990" y="3535468"/>
                  <a:ext cx="2751963" cy="1840457"/>
                </a:xfrm>
                <a:prstGeom prst="rect">
                  <a:avLst/>
                </a:prstGeom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1861989" y="3536424"/>
                  <a:ext cx="2751963" cy="18395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3555609" y="4322001"/>
                  <a:ext cx="245869" cy="267389"/>
                  <a:chOff x="4717518" y="5807676"/>
                  <a:chExt cx="114037" cy="124018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4717518" y="5867432"/>
                    <a:ext cx="114037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4774731" y="5807676"/>
                    <a:ext cx="0" cy="12401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9" name="Straight Connector 18"/>
              <p:cNvCxnSpPr>
                <a:stCxn id="49" idx="2"/>
              </p:cNvCxnSpPr>
              <p:nvPr/>
            </p:nvCxnSpPr>
            <p:spPr>
              <a:xfrm>
                <a:off x="4335741" y="3235214"/>
                <a:ext cx="535069" cy="396425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43" idx="2"/>
              </p:cNvCxnSpPr>
              <p:nvPr/>
            </p:nvCxnSpPr>
            <p:spPr>
              <a:xfrm>
                <a:off x="6202596" y="3236326"/>
                <a:ext cx="764037" cy="371137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35" idx="2"/>
              </p:cNvCxnSpPr>
              <p:nvPr/>
            </p:nvCxnSpPr>
            <p:spPr>
              <a:xfrm flipH="1">
                <a:off x="7482745" y="3242241"/>
                <a:ext cx="623805" cy="365222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7" idx="2"/>
              </p:cNvCxnSpPr>
              <p:nvPr/>
            </p:nvCxnSpPr>
            <p:spPr>
              <a:xfrm flipH="1">
                <a:off x="8827856" y="3251370"/>
                <a:ext cx="1181725" cy="37574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543423" y="1857539"/>
                <a:ext cx="16787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Peripheral cue</a:t>
                </a:r>
                <a:endParaRPr lang="en-US" sz="1400" dirty="0"/>
              </a:p>
            </p:txBody>
          </p:sp>
          <p:sp>
            <p:nvSpPr>
              <p:cNvPr id="24" name="Curved Down Arrow 23"/>
              <p:cNvSpPr/>
              <p:nvPr/>
            </p:nvSpPr>
            <p:spPr>
              <a:xfrm>
                <a:off x="3145482" y="1789826"/>
                <a:ext cx="518048" cy="261036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urved Down Arrow 24"/>
              <p:cNvSpPr/>
              <p:nvPr/>
            </p:nvSpPr>
            <p:spPr>
              <a:xfrm>
                <a:off x="8827856" y="1810578"/>
                <a:ext cx="518048" cy="261036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" b="50786"/>
            <a:stretch/>
          </p:blipFill>
          <p:spPr>
            <a:xfrm>
              <a:off x="3498541" y="3736040"/>
              <a:ext cx="6521001" cy="2384477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216363" y="148054"/>
            <a:ext cx="2530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Saccade offset control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46010" y="2868935"/>
                <a:ext cx="4037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DPI, CRT screen, luminance 6.9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dDPI</a:t>
                </a:r>
                <a:r>
                  <a:rPr lang="en-US" dirty="0" smtClean="0"/>
                  <a:t>, LCD screen, luminance 3.78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0" y="2868935"/>
                <a:ext cx="4037580" cy="646331"/>
              </a:xfrm>
              <a:prstGeom prst="rect">
                <a:avLst/>
              </a:prstGeom>
              <a:blipFill>
                <a:blip r:embed="rId8"/>
                <a:stretch>
                  <a:fillRect l="-120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102179" y="4326763"/>
            <a:ext cx="5046904" cy="2456464"/>
            <a:chOff x="-891481" y="4375397"/>
            <a:chExt cx="5046904" cy="2456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91481" y="4928278"/>
              <a:ext cx="2528814" cy="189762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260" y="4934239"/>
              <a:ext cx="2530163" cy="1897622"/>
            </a:xfrm>
            <a:prstGeom prst="rect">
              <a:avLst/>
            </a:prstGeom>
          </p:spPr>
        </p:pic>
        <p:cxnSp>
          <p:nvCxnSpPr>
            <p:cNvPr id="64" name="Straight Connector 63"/>
            <p:cNvCxnSpPr/>
            <p:nvPr/>
          </p:nvCxnSpPr>
          <p:spPr>
            <a:xfrm flipH="1">
              <a:off x="226710" y="4375397"/>
              <a:ext cx="705588" cy="67627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309566" y="4375397"/>
              <a:ext cx="1415254" cy="67627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5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503484"/>
            <a:ext cx="5515855" cy="4135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4" y="1604667"/>
            <a:ext cx="5380893" cy="403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303" y="178044"/>
            <a:ext cx="5786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Comparison between control data and Giorgio’s data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6843824" y="5834315"/>
            <a:ext cx="4660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Ratio between contrast sensitivity in the two conditions. Dashed lines show ratios for individual subjects.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Errorbars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indicate SEM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53928" y="5733132"/>
            <a:ext cx="5099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Solid lines represent the average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contrast sensitivity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across observers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Errorbars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SEM.  Symbols are data from individual subjects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207718"/>
            <a:ext cx="5359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Comparison between fixation and saccade offset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37041" y="948619"/>
            <a:ext cx="778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two conditions have almost identical retinal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only difference is the motor command of a saccade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0" y="2329145"/>
            <a:ext cx="3809685" cy="2858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90" y="2393010"/>
            <a:ext cx="3809685" cy="2858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90" y="2329145"/>
            <a:ext cx="3809685" cy="2858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7146" y="214447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S005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4099" y="214447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071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11106" y="214447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S030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49681" y="5865192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Errorbars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indicate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obtained from bootstrap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207718"/>
            <a:ext cx="5359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Comparison between fixation and saccade offset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6" y="1752206"/>
            <a:ext cx="5360011" cy="401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14" y="1725454"/>
            <a:ext cx="5395694" cy="4045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7041" y="948619"/>
            <a:ext cx="778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two conditions have almost identical retinal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only difference is the motor command of a saccade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716894" y="38631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S005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716894" y="478704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071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16894" y="417273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679" y="233790"/>
            <a:ext cx="6039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Comparison between saccade offset and saccade onset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38202" y="907322"/>
            <a:ext cx="7782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conditions have the same motor command.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difference is caused by interaction between retinal transient and extra-retinal modulation (saccade suppression) during saccade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5" y="2520306"/>
            <a:ext cx="3809685" cy="2858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59" y="2647822"/>
            <a:ext cx="3809685" cy="2858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44" y="2647822"/>
            <a:ext cx="3809685" cy="2858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3027" y="227849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9980" y="227849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071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24726" y="227849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S030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49681" y="5865192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Errorbars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indicate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obtained from bootstrap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679" y="233790"/>
            <a:ext cx="6039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Comparison between saccade offset and saccade onset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60" y="2777607"/>
            <a:ext cx="5078657" cy="380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78" y="2892670"/>
            <a:ext cx="4925183" cy="369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8202" y="907322"/>
            <a:ext cx="7782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conditions have the same motor command.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difference is caused by interaction between retinal transient and extra-retinal modulation (saccade suppression) during saccade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75839" y="513902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54562" y="484758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071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75839" y="544865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69" y="1541863"/>
            <a:ext cx="589946" cy="616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990" y="2312818"/>
            <a:ext cx="592473" cy="613258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5108884" y="2276941"/>
            <a:ext cx="290232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112679" y="2074955"/>
            <a:ext cx="284589" cy="2845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124" idx="3"/>
            <a:endCxn id="45" idx="2"/>
          </p:cNvCxnSpPr>
          <p:nvPr/>
        </p:nvCxnSpPr>
        <p:spPr>
          <a:xfrm>
            <a:off x="7803931" y="1843552"/>
            <a:ext cx="308748" cy="3736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4" idx="3"/>
            <a:endCxn id="45" idx="2"/>
          </p:cNvCxnSpPr>
          <p:nvPr/>
        </p:nvCxnSpPr>
        <p:spPr>
          <a:xfrm flipV="1">
            <a:off x="7796286" y="2217250"/>
            <a:ext cx="316393" cy="380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7202323" y="1314781"/>
            <a:ext cx="601608" cy="810935"/>
            <a:chOff x="5079780" y="4550027"/>
            <a:chExt cx="601608" cy="810935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5120548" y="5247815"/>
              <a:ext cx="5246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5380587" y="4847394"/>
              <a:ext cx="0" cy="462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rc 122"/>
            <p:cNvSpPr/>
            <p:nvPr/>
          </p:nvSpPr>
          <p:spPr>
            <a:xfrm rot="5400000">
              <a:off x="5037358" y="4653627"/>
              <a:ext cx="686454" cy="479254"/>
            </a:xfrm>
            <a:prstGeom prst="arc">
              <a:avLst>
                <a:gd name="adj1" fmla="val 17008234"/>
                <a:gd name="adj2" fmla="val 4582232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079780" y="4796633"/>
              <a:ext cx="601608" cy="564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94491" y="1969238"/>
            <a:ext cx="569339" cy="564329"/>
            <a:chOff x="6595533" y="4471648"/>
            <a:chExt cx="569339" cy="564329"/>
          </a:xfrm>
        </p:grpSpPr>
        <p:sp>
          <p:nvSpPr>
            <p:cNvPr id="118" name="Rectangle 117"/>
            <p:cNvSpPr/>
            <p:nvPr/>
          </p:nvSpPr>
          <p:spPr>
            <a:xfrm>
              <a:off x="6600543" y="4471648"/>
              <a:ext cx="564329" cy="564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595533" y="4496543"/>
              <a:ext cx="563034" cy="439886"/>
            </a:xfrm>
            <a:custGeom>
              <a:avLst/>
              <a:gdLst>
                <a:gd name="connsiteX0" fmla="*/ 0 w 563034"/>
                <a:gd name="connsiteY0" fmla="*/ 282890 h 439886"/>
                <a:gd name="connsiteX1" fmla="*/ 84667 w 563034"/>
                <a:gd name="connsiteY1" fmla="*/ 282890 h 439886"/>
                <a:gd name="connsiteX2" fmla="*/ 122767 w 563034"/>
                <a:gd name="connsiteY2" fmla="*/ 244790 h 439886"/>
                <a:gd name="connsiteX3" fmla="*/ 160867 w 563034"/>
                <a:gd name="connsiteY3" fmla="*/ 138957 h 439886"/>
                <a:gd name="connsiteX4" fmla="*/ 182034 w 563034"/>
                <a:gd name="connsiteY4" fmla="*/ 20424 h 439886"/>
                <a:gd name="connsiteX5" fmla="*/ 215900 w 563034"/>
                <a:gd name="connsiteY5" fmla="*/ 11957 h 439886"/>
                <a:gd name="connsiteX6" fmla="*/ 254000 w 563034"/>
                <a:gd name="connsiteY6" fmla="*/ 143190 h 439886"/>
                <a:gd name="connsiteX7" fmla="*/ 283634 w 563034"/>
                <a:gd name="connsiteY7" fmla="*/ 249024 h 439886"/>
                <a:gd name="connsiteX8" fmla="*/ 325967 w 563034"/>
                <a:gd name="connsiteY8" fmla="*/ 388724 h 439886"/>
                <a:gd name="connsiteX9" fmla="*/ 372534 w 563034"/>
                <a:gd name="connsiteY9" fmla="*/ 439524 h 439886"/>
                <a:gd name="connsiteX10" fmla="*/ 414867 w 563034"/>
                <a:gd name="connsiteY10" fmla="*/ 367557 h 439886"/>
                <a:gd name="connsiteX11" fmla="*/ 448734 w 563034"/>
                <a:gd name="connsiteY11" fmla="*/ 270190 h 439886"/>
                <a:gd name="connsiteX12" fmla="*/ 508000 w 563034"/>
                <a:gd name="connsiteY12" fmla="*/ 257490 h 439886"/>
                <a:gd name="connsiteX13" fmla="*/ 563034 w 563034"/>
                <a:gd name="connsiteY13" fmla="*/ 257490 h 439886"/>
                <a:gd name="connsiteX14" fmla="*/ 563034 w 563034"/>
                <a:gd name="connsiteY14" fmla="*/ 257490 h 439886"/>
                <a:gd name="connsiteX15" fmla="*/ 563034 w 563034"/>
                <a:gd name="connsiteY15" fmla="*/ 257490 h 4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3034" h="439886">
                  <a:moveTo>
                    <a:pt x="0" y="282890"/>
                  </a:moveTo>
                  <a:cubicBezTo>
                    <a:pt x="32103" y="286065"/>
                    <a:pt x="64206" y="289240"/>
                    <a:pt x="84667" y="282890"/>
                  </a:cubicBezTo>
                  <a:cubicBezTo>
                    <a:pt x="105128" y="276540"/>
                    <a:pt x="110067" y="268779"/>
                    <a:pt x="122767" y="244790"/>
                  </a:cubicBezTo>
                  <a:cubicBezTo>
                    <a:pt x="135467" y="220801"/>
                    <a:pt x="150989" y="176351"/>
                    <a:pt x="160867" y="138957"/>
                  </a:cubicBezTo>
                  <a:cubicBezTo>
                    <a:pt x="170745" y="101563"/>
                    <a:pt x="172862" y="41591"/>
                    <a:pt x="182034" y="20424"/>
                  </a:cubicBezTo>
                  <a:cubicBezTo>
                    <a:pt x="191206" y="-743"/>
                    <a:pt x="203906" y="-8504"/>
                    <a:pt x="215900" y="11957"/>
                  </a:cubicBezTo>
                  <a:cubicBezTo>
                    <a:pt x="227894" y="32418"/>
                    <a:pt x="242711" y="103679"/>
                    <a:pt x="254000" y="143190"/>
                  </a:cubicBezTo>
                  <a:cubicBezTo>
                    <a:pt x="265289" y="182701"/>
                    <a:pt x="271640" y="208102"/>
                    <a:pt x="283634" y="249024"/>
                  </a:cubicBezTo>
                  <a:cubicBezTo>
                    <a:pt x="295628" y="289946"/>
                    <a:pt x="311150" y="356974"/>
                    <a:pt x="325967" y="388724"/>
                  </a:cubicBezTo>
                  <a:cubicBezTo>
                    <a:pt x="340784" y="420474"/>
                    <a:pt x="357717" y="443052"/>
                    <a:pt x="372534" y="439524"/>
                  </a:cubicBezTo>
                  <a:cubicBezTo>
                    <a:pt x="387351" y="435996"/>
                    <a:pt x="402167" y="395779"/>
                    <a:pt x="414867" y="367557"/>
                  </a:cubicBezTo>
                  <a:cubicBezTo>
                    <a:pt x="427567" y="339335"/>
                    <a:pt x="433212" y="288534"/>
                    <a:pt x="448734" y="270190"/>
                  </a:cubicBezTo>
                  <a:cubicBezTo>
                    <a:pt x="464256" y="251846"/>
                    <a:pt x="488950" y="259607"/>
                    <a:pt x="508000" y="257490"/>
                  </a:cubicBezTo>
                  <a:cubicBezTo>
                    <a:pt x="527050" y="255373"/>
                    <a:pt x="563034" y="257490"/>
                    <a:pt x="563034" y="257490"/>
                  </a:cubicBezTo>
                  <a:lnTo>
                    <a:pt x="563034" y="257490"/>
                  </a:lnTo>
                  <a:lnTo>
                    <a:pt x="563034" y="257490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6602031" y="4766258"/>
              <a:ext cx="55653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>
          <a:xfrm flipV="1">
            <a:off x="6987581" y="1855302"/>
            <a:ext cx="216500" cy="9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5" idx="3"/>
            <a:endCxn id="114" idx="1"/>
          </p:cNvCxnSpPr>
          <p:nvPr/>
        </p:nvCxnSpPr>
        <p:spPr>
          <a:xfrm flipV="1">
            <a:off x="6979518" y="2597376"/>
            <a:ext cx="215160" cy="6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194678" y="2068605"/>
            <a:ext cx="601608" cy="810935"/>
            <a:chOff x="5079780" y="4550027"/>
            <a:chExt cx="601608" cy="810935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5120548" y="5247815"/>
              <a:ext cx="5246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5380587" y="4847394"/>
              <a:ext cx="0" cy="462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Arc 112"/>
            <p:cNvSpPr/>
            <p:nvPr/>
          </p:nvSpPr>
          <p:spPr>
            <a:xfrm rot="5400000">
              <a:off x="5037358" y="4653627"/>
              <a:ext cx="686454" cy="479254"/>
            </a:xfrm>
            <a:prstGeom prst="arc">
              <a:avLst>
                <a:gd name="adj1" fmla="val 17008234"/>
                <a:gd name="adj2" fmla="val 4582232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079780" y="4796633"/>
              <a:ext cx="601608" cy="564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>
            <a:stCxn id="45" idx="6"/>
            <a:endCxn id="110" idx="2"/>
          </p:cNvCxnSpPr>
          <p:nvPr/>
        </p:nvCxnSpPr>
        <p:spPr>
          <a:xfrm>
            <a:off x="8397268" y="2217250"/>
            <a:ext cx="374984" cy="21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8772252" y="2077077"/>
            <a:ext cx="307669" cy="284589"/>
            <a:chOff x="6677603" y="4586637"/>
            <a:chExt cx="307669" cy="284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6748733" y="4606819"/>
                  <a:ext cx="236539" cy="2609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7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600" b="1" dirty="0"/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733" y="4606819"/>
                  <a:ext cx="236539" cy="260905"/>
                </a:xfrm>
                <a:prstGeom prst="rect">
                  <a:avLst/>
                </a:prstGeom>
                <a:blipFill>
                  <a:blip r:embed="rId19"/>
                  <a:stretch>
                    <a:fillRect l="-143590" t="-155814" r="-156410" b="-2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Oval 109"/>
            <p:cNvSpPr/>
            <p:nvPr/>
          </p:nvSpPr>
          <p:spPr>
            <a:xfrm>
              <a:off x="6677603" y="4586637"/>
              <a:ext cx="284589" cy="2845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1" name="Straight Arrow Connector 60"/>
          <p:cNvCxnSpPr>
            <a:stCxn id="110" idx="6"/>
          </p:cNvCxnSpPr>
          <p:nvPr/>
        </p:nvCxnSpPr>
        <p:spPr>
          <a:xfrm>
            <a:off x="9056841" y="2219372"/>
            <a:ext cx="33963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37363" y="2068605"/>
            <a:ext cx="1236114" cy="672651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3567976" y="976405"/>
            <a:ext cx="1662113" cy="1092200"/>
            <a:chOff x="1084262" y="512233"/>
            <a:chExt cx="1662113" cy="109220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2" t="6027" r="10571" b="11866"/>
            <a:stretch/>
          </p:blipFill>
          <p:spPr>
            <a:xfrm>
              <a:off x="1084262" y="512233"/>
              <a:ext cx="1662113" cy="1092200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1387431" y="899412"/>
              <a:ext cx="299334" cy="291952"/>
              <a:chOff x="3612577" y="3957283"/>
              <a:chExt cx="299334" cy="291952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3613092" y="4057247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714644" y="4057247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714644" y="3957283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714644" y="4154035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613092" y="3957283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612577" y="4157211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819887" y="4057247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819887" y="3957283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819372" y="4157211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943011" y="902306"/>
              <a:ext cx="299334" cy="291952"/>
              <a:chOff x="3612577" y="3957283"/>
              <a:chExt cx="299334" cy="291952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3613092" y="4057247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714644" y="4057247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14644" y="3957283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714644" y="4154035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613092" y="3957283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612577" y="4157211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819887" y="4057247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819887" y="3957283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819372" y="4157211"/>
                <a:ext cx="92024" cy="92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>
              <a:off x="1529392" y="1053498"/>
              <a:ext cx="576165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flipV="1">
            <a:off x="5964215" y="1814218"/>
            <a:ext cx="417392" cy="4430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40" idx="1"/>
          </p:cNvCxnSpPr>
          <p:nvPr/>
        </p:nvCxnSpPr>
        <p:spPr>
          <a:xfrm>
            <a:off x="5964215" y="2257251"/>
            <a:ext cx="423775" cy="3621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61" y="3591146"/>
            <a:ext cx="3295238" cy="2790476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8887832" y="3083606"/>
            <a:ext cx="265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Temporal frequency tuning of M-type RGC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123825" y="133459"/>
            <a:ext cx="8220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Possible </a:t>
            </a:r>
            <a:r>
              <a:rPr lang="en-US" sz="2000" b="1" dirty="0"/>
              <a:t>interaction between retinal transient and extra-retinal modulation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4" y="3670108"/>
            <a:ext cx="3809685" cy="285878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7" y="3670108"/>
            <a:ext cx="3809685" cy="2858788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968672" y="3314601"/>
            <a:ext cx="246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Saccade onset condition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4819222" y="3286507"/>
            <a:ext cx="247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Saccade offset condition</a:t>
            </a: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9042400" y="3787303"/>
            <a:ext cx="863601" cy="219075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85" y="1835994"/>
            <a:ext cx="3819525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5577" y="2413344"/>
            <a:ext cx="41790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Happens about 3 times per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Saccades relocate gaze, present new salient information to fovea, can be considered as an active sampling procedure of vision system.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882" y="303310"/>
            <a:ext cx="367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General introduction to saccades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851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10" y="1702870"/>
            <a:ext cx="3809685" cy="285878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153951" y="1942146"/>
            <a:ext cx="0" cy="210117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939725" y="1513118"/>
            <a:ext cx="4066745" cy="3424204"/>
            <a:chOff x="2701062" y="2786651"/>
            <a:chExt cx="4781550" cy="402607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1062" y="2786651"/>
              <a:ext cx="4781550" cy="36195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45979" y="6504945"/>
              <a:ext cx="15864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(Kagan et al., 2008)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12353" y="6304131"/>
              <a:ext cx="2367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Time from saccade onset (</a:t>
              </a:r>
              <a:r>
                <a:rPr lang="en-US" sz="1400" dirty="0" err="1" smtClean="0"/>
                <a:t>ms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sp>
        <p:nvSpPr>
          <p:cNvPr id="23" name="Freeform 22"/>
          <p:cNvSpPr/>
          <p:nvPr/>
        </p:nvSpPr>
        <p:spPr>
          <a:xfrm>
            <a:off x="2097045" y="2359596"/>
            <a:ext cx="2952750" cy="1731249"/>
          </a:xfrm>
          <a:custGeom>
            <a:avLst/>
            <a:gdLst>
              <a:gd name="connsiteX0" fmla="*/ 0 w 2952750"/>
              <a:gd name="connsiteY0" fmla="*/ 1708958 h 1731249"/>
              <a:gd name="connsiteX1" fmla="*/ 1552575 w 2952750"/>
              <a:gd name="connsiteY1" fmla="*/ 1718483 h 1731249"/>
              <a:gd name="connsiteX2" fmla="*/ 1905000 w 2952750"/>
              <a:gd name="connsiteY2" fmla="*/ 1556558 h 1731249"/>
              <a:gd name="connsiteX3" fmla="*/ 2076450 w 2952750"/>
              <a:gd name="connsiteY3" fmla="*/ 489758 h 1731249"/>
              <a:gd name="connsiteX4" fmla="*/ 2428875 w 2952750"/>
              <a:gd name="connsiteY4" fmla="*/ 3983 h 1731249"/>
              <a:gd name="connsiteX5" fmla="*/ 2952750 w 2952750"/>
              <a:gd name="connsiteY5" fmla="*/ 299258 h 173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750" h="1731249">
                <a:moveTo>
                  <a:pt x="0" y="1708958"/>
                </a:moveTo>
                <a:cubicBezTo>
                  <a:pt x="617537" y="1726420"/>
                  <a:pt x="1235075" y="1743883"/>
                  <a:pt x="1552575" y="1718483"/>
                </a:cubicBezTo>
                <a:cubicBezTo>
                  <a:pt x="1870075" y="1693083"/>
                  <a:pt x="1817688" y="1761346"/>
                  <a:pt x="1905000" y="1556558"/>
                </a:cubicBezTo>
                <a:cubicBezTo>
                  <a:pt x="1992313" y="1351770"/>
                  <a:pt x="1989138" y="748520"/>
                  <a:pt x="2076450" y="489758"/>
                </a:cubicBezTo>
                <a:cubicBezTo>
                  <a:pt x="2163762" y="230996"/>
                  <a:pt x="2282825" y="35733"/>
                  <a:pt x="2428875" y="3983"/>
                </a:cubicBezTo>
                <a:cubicBezTo>
                  <a:pt x="2574925" y="-27767"/>
                  <a:pt x="2763837" y="135745"/>
                  <a:pt x="2952750" y="299258"/>
                </a:cubicBezTo>
              </a:path>
            </a:pathLst>
          </a:custGeom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09284" y="5329944"/>
            <a:ext cx="7453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of V1 response 1 </a:t>
            </a:r>
            <a:r>
              <a:rPr lang="en-US" dirty="0" err="1" smtClean="0"/>
              <a:t>cpd</a:t>
            </a:r>
            <a:r>
              <a:rPr lang="en-US" dirty="0" smtClean="0"/>
              <a:t> at 89 </a:t>
            </a:r>
            <a:r>
              <a:rPr lang="en-US" dirty="0" err="1" smtClean="0"/>
              <a:t>ms</a:t>
            </a:r>
            <a:r>
              <a:rPr lang="en-US" dirty="0" smtClean="0"/>
              <a:t> after saccade onset doesn’t contribute to perception due to the saccade suppression, while the peak of neural response of 4, 8 </a:t>
            </a:r>
            <a:r>
              <a:rPr lang="en-US" dirty="0" err="1" smtClean="0"/>
              <a:t>cpd</a:t>
            </a:r>
            <a:r>
              <a:rPr lang="en-US" dirty="0" smtClean="0"/>
              <a:t> falls in the enhancement phase of extra-retinal modulation.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994" y="160616"/>
            <a:ext cx="8170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Possible interaction between retinal transient and extra-retinal modulation </a:t>
            </a:r>
          </a:p>
        </p:txBody>
      </p:sp>
    </p:spTree>
    <p:extLst>
      <p:ext uri="{BB962C8B-B14F-4D97-AF65-F5344CB8AC3E}">
        <p14:creationId xmlns:p14="http://schemas.microsoft.com/office/powerpoint/2010/main" val="33914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65" y="244549"/>
            <a:ext cx="120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Summary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509823"/>
            <a:ext cx="66559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Saccade is a complicated perception procedure. The natural way to introduce a new stimulus to fovea: </a:t>
            </a:r>
            <a:r>
              <a:rPr lang="en-US" dirty="0" err="1" smtClean="0"/>
              <a:t>saccade+dirft</a:t>
            </a:r>
            <a:r>
              <a:rPr lang="en-US" dirty="0"/>
              <a:t> </a:t>
            </a:r>
            <a:r>
              <a:rPr lang="en-US" dirty="0" smtClean="0"/>
              <a:t>yields a very different contrast sensitivity function then a flash.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Visual perception produced during and after saccade depends on both retinal temporal transient and extra-retinal modulation. How those two factors interact with each other is an interesting topic.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also interesting to study how </a:t>
            </a:r>
            <a:r>
              <a:rPr lang="en-US" dirty="0"/>
              <a:t>contrast sensitivity </a:t>
            </a:r>
            <a:r>
              <a:rPr lang="en-US" dirty="0" smtClean="0"/>
              <a:t>function (tuning function of spatial frequency) changes during and after saccade.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74" y="3429816"/>
            <a:ext cx="5600000" cy="32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2191" y="4138606"/>
            <a:ext cx="1032933" cy="84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010099" y="3132944"/>
            <a:ext cx="0" cy="54575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24966" y="3132944"/>
            <a:ext cx="0" cy="54575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16766" y="3132944"/>
            <a:ext cx="0" cy="545758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22947" y="2624714"/>
            <a:ext cx="97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Peripheral </a:t>
            </a:r>
          </a:p>
          <a:p>
            <a:pPr algn="ctr"/>
            <a:r>
              <a:rPr lang="en-US" sz="1400" dirty="0" smtClean="0"/>
              <a:t>cue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55929" y="2574120"/>
            <a:ext cx="77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Saccade</a:t>
            </a:r>
          </a:p>
          <a:p>
            <a:pPr algn="ctr"/>
            <a:r>
              <a:rPr lang="en-US" sz="1400" dirty="0" smtClean="0"/>
              <a:t>onset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84124" y="2574846"/>
            <a:ext cx="773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Saccade</a:t>
            </a:r>
          </a:p>
          <a:p>
            <a:pPr algn="ctr"/>
            <a:r>
              <a:rPr lang="en-US" sz="1400" dirty="0" smtClean="0"/>
              <a:t>offset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14793" y="239842"/>
            <a:ext cx="2106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Saccade examples</a:t>
            </a:r>
            <a:endParaRPr lang="en-US" sz="20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74" y="381416"/>
            <a:ext cx="4396382" cy="32972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75" y="3548780"/>
            <a:ext cx="4396382" cy="32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74" y="3429816"/>
            <a:ext cx="5600000" cy="320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02191" y="4138606"/>
            <a:ext cx="1032933" cy="84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10099" y="1415349"/>
            <a:ext cx="0" cy="226335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24966" y="1415349"/>
            <a:ext cx="0" cy="226335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4" idx="2"/>
          </p:cNvCxnSpPr>
          <p:nvPr/>
        </p:nvCxnSpPr>
        <p:spPr>
          <a:xfrm>
            <a:off x="3316766" y="1465943"/>
            <a:ext cx="0" cy="221275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44981" y="2563265"/>
            <a:ext cx="984543" cy="905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44981" y="2513193"/>
            <a:ext cx="0" cy="64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29524" y="2508959"/>
            <a:ext cx="0" cy="64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14622" y="2378154"/>
            <a:ext cx="501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Saccadic suppression: 1-frame flash of stimulus around saccades 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76691" y="2104675"/>
            <a:ext cx="1395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27916" y="2144165"/>
            <a:ext cx="1609153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19119" y="2094093"/>
            <a:ext cx="0" cy="64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37069" y="2089859"/>
            <a:ext cx="0" cy="64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02670" y="1951413"/>
            <a:ext cx="5628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Saccade preparation / </a:t>
            </a:r>
            <a:r>
              <a:rPr lang="en-US" sz="1400" dirty="0" err="1" smtClean="0"/>
              <a:t>presaccadic</a:t>
            </a:r>
            <a:r>
              <a:rPr lang="en-US" sz="1400" dirty="0" smtClean="0"/>
              <a:t> attention: short peripheral presentation</a:t>
            </a:r>
            <a:endParaRPr lang="en-US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316766" y="1693854"/>
            <a:ext cx="169333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10099" y="1693854"/>
            <a:ext cx="674485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96320" y="1543439"/>
            <a:ext cx="4635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Transsaccadic integration: change stimulus at saccade onset</a:t>
            </a:r>
            <a:endParaRPr lang="en-US" sz="1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5174873" y="2508959"/>
            <a:ext cx="1054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29709" y="942723"/>
            <a:ext cx="97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Peripheral </a:t>
            </a:r>
          </a:p>
          <a:p>
            <a:pPr algn="ctr"/>
            <a:r>
              <a:rPr lang="en-US" sz="1400" dirty="0" smtClean="0"/>
              <a:t>cue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4562691" y="892129"/>
            <a:ext cx="77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Saccade</a:t>
            </a:r>
          </a:p>
          <a:p>
            <a:pPr algn="ctr"/>
            <a:r>
              <a:rPr lang="en-US" sz="1400" dirty="0" smtClean="0"/>
              <a:t>onset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5190886" y="892855"/>
            <a:ext cx="773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Saccade</a:t>
            </a:r>
          </a:p>
          <a:p>
            <a:pPr algn="ctr"/>
            <a:r>
              <a:rPr lang="en-US" sz="1400" dirty="0" smtClean="0"/>
              <a:t>offset</a:t>
            </a:r>
            <a:endParaRPr lang="en-US" sz="1400" dirty="0"/>
          </a:p>
        </p:txBody>
      </p:sp>
      <p:cxnSp>
        <p:nvCxnSpPr>
          <p:cNvPr id="50" name="Straight Connector 49"/>
          <p:cNvCxnSpPr>
            <a:endCxn id="54" idx="1"/>
          </p:cNvCxnSpPr>
          <p:nvPr/>
        </p:nvCxnSpPr>
        <p:spPr>
          <a:xfrm flipV="1">
            <a:off x="4301076" y="2959528"/>
            <a:ext cx="1538756" cy="50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839832" y="2805639"/>
            <a:ext cx="5140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Intrasaccadic perception: drifting stimulus that is invisible in fixation</a:t>
            </a:r>
            <a:endParaRPr lang="en-US" sz="1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10099" y="3383351"/>
            <a:ext cx="116065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603510" y="3210786"/>
            <a:ext cx="4383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Our study: 1. Exclude effect from </a:t>
            </a:r>
            <a:r>
              <a:rPr lang="en-US" sz="1400" dirty="0" err="1" smtClean="0"/>
              <a:t>presaccadic</a:t>
            </a:r>
            <a:r>
              <a:rPr lang="en-US" sz="1400" dirty="0" smtClean="0"/>
              <a:t> attention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2. natural temporal transient when stimulus is           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presented in fovea by a saccade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285033" y="123093"/>
            <a:ext cx="2295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Studies on saccades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276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7" grpId="0"/>
      <p:bldP spid="54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16" y="214761"/>
            <a:ext cx="2376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Saccade suppression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4216" y="1057113"/>
            <a:ext cx="5684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Temporal profile: maximum suppression at saccade onset, fast recovery.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Selective to low spatial frequencies and luminance variance (M-type RGC)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7284035" y="399427"/>
            <a:ext cx="2914665" cy="3441489"/>
            <a:chOff x="6568432" y="225683"/>
            <a:chExt cx="2914665" cy="3441489"/>
          </a:xfrm>
        </p:grpSpPr>
        <p:grpSp>
          <p:nvGrpSpPr>
            <p:cNvPr id="9" name="Group 8"/>
            <p:cNvGrpSpPr/>
            <p:nvPr/>
          </p:nvGrpSpPr>
          <p:grpSpPr>
            <a:xfrm>
              <a:off x="6568432" y="225683"/>
              <a:ext cx="2881863" cy="3196843"/>
              <a:chOff x="6435305" y="242032"/>
              <a:chExt cx="2502813" cy="275952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5305" y="242032"/>
                <a:ext cx="2255483" cy="2538683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039154" y="2735880"/>
                <a:ext cx="1898964" cy="265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 from saccade onset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670741" y="3359395"/>
              <a:ext cx="1812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(Diamond et al., 2000)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91506" y="3840916"/>
            <a:ext cx="3750094" cy="2912692"/>
            <a:chOff x="5339594" y="2089496"/>
            <a:chExt cx="3750094" cy="2912692"/>
          </a:xfrm>
        </p:grpSpPr>
        <p:grpSp>
          <p:nvGrpSpPr>
            <p:cNvPr id="20" name="Group 19"/>
            <p:cNvGrpSpPr/>
            <p:nvPr/>
          </p:nvGrpSpPr>
          <p:grpSpPr>
            <a:xfrm>
              <a:off x="5339594" y="2089496"/>
              <a:ext cx="3709671" cy="2652217"/>
              <a:chOff x="2787049" y="3415700"/>
              <a:chExt cx="3709671" cy="265221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7049" y="3473972"/>
                <a:ext cx="3709671" cy="2593945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5538437" y="3415700"/>
                <a:ext cx="958283" cy="868116"/>
                <a:chOff x="6832600" y="3191333"/>
                <a:chExt cx="958283" cy="868116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6832600" y="3191333"/>
                  <a:ext cx="870032" cy="8681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6866937" y="3440674"/>
                  <a:ext cx="155276" cy="155276"/>
                </a:xfrm>
                <a:prstGeom prst="ellipse">
                  <a:avLst/>
                </a:prstGeom>
                <a:solidFill>
                  <a:srgbClr val="3953A5"/>
                </a:solidFill>
                <a:ln>
                  <a:solidFill>
                    <a:srgbClr val="3953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6866937" y="3247912"/>
                  <a:ext cx="155276" cy="1552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3953A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6866937" y="3841395"/>
                  <a:ext cx="155276" cy="155276"/>
                </a:xfrm>
                <a:prstGeom prst="ellipse">
                  <a:avLst/>
                </a:prstGeom>
                <a:solidFill>
                  <a:srgbClr val="F58021"/>
                </a:solidFill>
                <a:ln>
                  <a:solidFill>
                    <a:srgbClr val="F580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6866937" y="3630449"/>
                  <a:ext cx="155276" cy="155276"/>
                </a:xfrm>
                <a:prstGeom prst="ellipse">
                  <a:avLst/>
                </a:prstGeom>
                <a:noFill/>
                <a:ln>
                  <a:solidFill>
                    <a:srgbClr val="F580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000196" y="3191333"/>
                  <a:ext cx="70243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err="1" smtClean="0"/>
                    <a:t>Lumi</a:t>
                  </a:r>
                  <a:r>
                    <a:rPr lang="en-US" sz="1100" b="1" dirty="0" smtClean="0"/>
                    <a:t>, Fix</a:t>
                  </a:r>
                  <a:endParaRPr lang="en-US" sz="1100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997076" y="3382657"/>
                  <a:ext cx="79380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err="1" smtClean="0"/>
                    <a:t>Lumi</a:t>
                  </a:r>
                  <a:r>
                    <a:rPr lang="en-US" sz="1100" b="1" dirty="0" smtClean="0"/>
                    <a:t>, </a:t>
                  </a:r>
                  <a:r>
                    <a:rPr lang="en-US" sz="1100" b="1" dirty="0" err="1" smtClean="0"/>
                    <a:t>Sacc</a:t>
                  </a:r>
                  <a:endParaRPr lang="en-US" sz="1100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000196" y="3589581"/>
                  <a:ext cx="6479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R/G, Fix</a:t>
                  </a:r>
                  <a:endParaRPr lang="en-US" sz="1100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997076" y="3797839"/>
                  <a:ext cx="73930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R/G, </a:t>
                  </a:r>
                  <a:r>
                    <a:rPr lang="en-US" sz="1100" b="1" dirty="0" err="1" smtClean="0"/>
                    <a:t>Sacc</a:t>
                  </a:r>
                  <a:endParaRPr lang="en-US" sz="1100" b="1" dirty="0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7625185" y="4694411"/>
              <a:ext cx="1464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(Burr et al., 1994)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8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39456" y="140621"/>
            <a:ext cx="4066745" cy="3424204"/>
            <a:chOff x="2701062" y="2786651"/>
            <a:chExt cx="4781550" cy="40260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1062" y="2786651"/>
              <a:ext cx="4781550" cy="3619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745979" y="6504945"/>
              <a:ext cx="15864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(Kagan et al., 2008)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12353" y="6304131"/>
              <a:ext cx="2367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Time from saccade onset (</a:t>
              </a:r>
              <a:r>
                <a:rPr lang="en-US" sz="1400" dirty="0" err="1" smtClean="0"/>
                <a:t>ms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08787" y="3579148"/>
            <a:ext cx="3180179" cy="3278852"/>
            <a:chOff x="1938597" y="2634807"/>
            <a:chExt cx="3180179" cy="3278852"/>
          </a:xfrm>
        </p:grpSpPr>
        <p:sp>
          <p:nvSpPr>
            <p:cNvPr id="9" name="Rectangle 8"/>
            <p:cNvSpPr/>
            <p:nvPr/>
          </p:nvSpPr>
          <p:spPr>
            <a:xfrm>
              <a:off x="1938597" y="2634807"/>
              <a:ext cx="3180179" cy="3278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83433" y="2663453"/>
              <a:ext cx="3124457" cy="3110675"/>
              <a:chOff x="8986916" y="3547408"/>
              <a:chExt cx="3124457" cy="311067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6916" y="3829798"/>
                <a:ext cx="2595536" cy="2545895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403676" y="3547408"/>
                <a:ext cx="25717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SC response in </a:t>
                </a:r>
                <a:r>
                  <a:rPr lang="en-US" sz="1600" dirty="0" err="1" smtClean="0"/>
                  <a:t>microsaccade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178600" y="6350306"/>
                <a:ext cx="19327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(</a:t>
                </a:r>
                <a:r>
                  <a:rPr lang="en-US" sz="1400" dirty="0" err="1" smtClean="0"/>
                  <a:t>Hafed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&amp; </a:t>
                </a:r>
                <a:r>
                  <a:rPr lang="en-US" sz="1400" dirty="0" err="1" smtClean="0"/>
                  <a:t>Krauzlis</a:t>
                </a:r>
                <a:r>
                  <a:rPr lang="en-US" sz="1400" dirty="0" smtClean="0"/>
                  <a:t>, 2010)</a:t>
                </a:r>
                <a:endParaRPr lang="en-US" sz="1400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414216" y="1057113"/>
            <a:ext cx="5684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Temporal profile: maximum suppression at saccade onset, fast recovery. 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Selective to low spatial frequencies (up to 1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cpd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) and luminance variance (M-type RGC)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Neurophysiology data: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 suppression + strong enhancement: LGN, V1, V4 (enhancement is additive)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Suppression + recovery: SC, LIP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14216" y="214761"/>
            <a:ext cx="2376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Saccade suppression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836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38841" y="65673"/>
            <a:ext cx="5561829" cy="3524770"/>
            <a:chOff x="5938841" y="65673"/>
            <a:chExt cx="5561829" cy="35247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764"/>
            <a:stretch/>
          </p:blipFill>
          <p:spPr>
            <a:xfrm>
              <a:off x="5938841" y="234950"/>
              <a:ext cx="2477030" cy="2770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621"/>
            <a:stretch/>
          </p:blipFill>
          <p:spPr>
            <a:xfrm>
              <a:off x="8602134" y="294218"/>
              <a:ext cx="2366263" cy="27114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15607" y="65673"/>
              <a:ext cx="19002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Uniform background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83466" y="65673"/>
              <a:ext cx="2040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patterned background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2067" y="2988679"/>
              <a:ext cx="1903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 from saccade onset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68133" y="3005667"/>
              <a:ext cx="1903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 from saccade onset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11938" y="322830"/>
              <a:ext cx="495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Real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7523341" y="511212"/>
              <a:ext cx="84667" cy="7298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23341" y="661749"/>
              <a:ext cx="114300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02254" y="529540"/>
              <a:ext cx="80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Simulated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199740" y="322830"/>
              <a:ext cx="495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Real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10111143" y="511212"/>
              <a:ext cx="84667" cy="7298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11143" y="661749"/>
              <a:ext cx="114300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90056" y="529540"/>
              <a:ext cx="80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Simulated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88314" y="3282666"/>
              <a:ext cx="1812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(Diamond et al., 2000)</a:t>
              </a:r>
              <a:endParaRPr lang="en-US" sz="14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841" y="3943185"/>
            <a:ext cx="6077115" cy="22009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74114" y="6143204"/>
            <a:ext cx="1577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Idress</a:t>
            </a:r>
            <a:r>
              <a:rPr lang="en-US" sz="1400" dirty="0" smtClean="0"/>
              <a:t> et al., 2019)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4216" y="1057113"/>
            <a:ext cx="5684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Temporal profile: maximum suppression at saccade onset, fast recovery. 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Selective to low spatial frequencies (up to 1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cpd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) and luminance variance (M-type RGC)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Neurophysiology data: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weak suppression + strong enhancement: LGN, V1, V4 (enhancement is additive)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Suppression + recovery: SC, LIP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 smtClean="0"/>
              <a:t>Extra-retinal (motor command) or retinal effect ?</a:t>
            </a:r>
          </a:p>
          <a:p>
            <a:r>
              <a:rPr lang="en-US" dirty="0" smtClean="0"/>
              <a:t>Strongly depends on background: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Uniform background: extra-retinal effect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Patterned background: suppression at retinal level (heavier suppression in coarse), motor command actually helps the fast recovery.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selective to low frequency gratings can be replicated by simulated saccades.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14216" y="214761"/>
            <a:ext cx="2376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Saccade suppression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5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150" y="276225"/>
            <a:ext cx="407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oes the temporal transient matter?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1739" y="1191756"/>
            <a:ext cx="7035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matters during ocular drift (grating, Snellen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it matter during saccade given saccadic suppression?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Intra-saccadic motion perception.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 drifting (300 or 360 degree/sec) low frequency (0.17 </a:t>
            </a:r>
            <a:r>
              <a:rPr lang="en-US" dirty="0" err="1" smtClean="0"/>
              <a:t>cpd</a:t>
            </a:r>
            <a:r>
              <a:rPr lang="en-US" dirty="0" smtClean="0"/>
              <a:t>) gratings can become visible during saccade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 presentation (15 </a:t>
            </a:r>
            <a:r>
              <a:rPr lang="en-US" dirty="0" err="1" smtClean="0"/>
              <a:t>ms</a:t>
            </a:r>
            <a:r>
              <a:rPr lang="en-US" dirty="0" smtClean="0"/>
              <a:t>) of static </a:t>
            </a:r>
            <a:r>
              <a:rPr lang="en-US" dirty="0"/>
              <a:t>low frequency </a:t>
            </a:r>
            <a:r>
              <a:rPr lang="en-US" dirty="0" smtClean="0"/>
              <a:t>gratings can be perceived as in reverse motion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497705" y="0"/>
            <a:ext cx="3398500" cy="3162300"/>
            <a:chOff x="7497705" y="0"/>
            <a:chExt cx="3398500" cy="3162300"/>
          </a:xfrm>
        </p:grpSpPr>
        <p:grpSp>
          <p:nvGrpSpPr>
            <p:cNvPr id="8" name="Group 7"/>
            <p:cNvGrpSpPr/>
            <p:nvPr/>
          </p:nvGrpSpPr>
          <p:grpSpPr>
            <a:xfrm>
              <a:off x="7798037" y="0"/>
              <a:ext cx="3098168" cy="3162300"/>
              <a:chOff x="8367712" y="1123950"/>
              <a:chExt cx="3098168" cy="31623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67712" y="1219200"/>
                <a:ext cx="2828925" cy="247650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477250" y="3695700"/>
                <a:ext cx="29163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Peak retinal temporal frequency (Hz)</a:t>
                </a:r>
                <a:endParaRPr lang="en-US" sz="1400" b="1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477500" y="1123950"/>
                <a:ext cx="719137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489120" y="3978473"/>
                <a:ext cx="1976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(</a:t>
                </a:r>
                <a:r>
                  <a:rPr lang="en-US" sz="1400" dirty="0" err="1" smtClean="0"/>
                  <a:t>Castet</a:t>
                </a:r>
                <a:r>
                  <a:rPr lang="en-US" sz="1400" dirty="0" smtClean="0"/>
                  <a:t> &amp; Masson, 2000)</a:t>
                </a:r>
                <a:endParaRPr lang="en-US" sz="1400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7705" y="166484"/>
              <a:ext cx="486892" cy="211276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392099" y="3445073"/>
            <a:ext cx="3658452" cy="3227640"/>
            <a:chOff x="8123743" y="3709810"/>
            <a:chExt cx="3658452" cy="3227640"/>
          </a:xfrm>
        </p:grpSpPr>
        <p:grpSp>
          <p:nvGrpSpPr>
            <p:cNvPr id="18" name="Group 17"/>
            <p:cNvGrpSpPr/>
            <p:nvPr/>
          </p:nvGrpSpPr>
          <p:grpSpPr>
            <a:xfrm>
              <a:off x="8123743" y="3709810"/>
              <a:ext cx="3037899" cy="2572601"/>
              <a:chOff x="7735178" y="3200400"/>
              <a:chExt cx="3641400" cy="308366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735178" y="3200400"/>
                <a:ext cx="3542643" cy="2514600"/>
                <a:chOff x="7674574" y="3905805"/>
                <a:chExt cx="3542643" cy="251460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12067" y="3905805"/>
                  <a:ext cx="3105150" cy="251460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74574" y="3991085"/>
                  <a:ext cx="540190" cy="2344040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/>
              <a:srcRect b="46726"/>
              <a:stretch/>
            </p:blipFill>
            <p:spPr>
              <a:xfrm>
                <a:off x="8422972" y="5629720"/>
                <a:ext cx="2953606" cy="654348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8845719" y="6214494"/>
              <a:ext cx="2298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Difference between grating- and saccade-onsets (</a:t>
              </a:r>
              <a:r>
                <a:rPr lang="en-US" sz="1400" dirty="0" err="1" smtClean="0"/>
                <a:t>ms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75088" y="6629673"/>
              <a:ext cx="1607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en-US" sz="1400" dirty="0" err="1" smtClean="0"/>
                <a:t>Castet</a:t>
              </a:r>
              <a:r>
                <a:rPr lang="en-US" sz="1400" dirty="0" smtClean="0"/>
                <a:t> et al., 2002)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35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74" y="4725519"/>
            <a:ext cx="2524912" cy="1894694"/>
          </a:xfrm>
          <a:prstGeom prst="rect">
            <a:avLst/>
          </a:prstGeom>
        </p:spPr>
      </p:pic>
      <p:grpSp>
        <p:nvGrpSpPr>
          <p:cNvPr id="188" name="Group 187"/>
          <p:cNvGrpSpPr/>
          <p:nvPr/>
        </p:nvGrpSpPr>
        <p:grpSpPr>
          <a:xfrm>
            <a:off x="3520284" y="81993"/>
            <a:ext cx="8682349" cy="4507432"/>
            <a:chOff x="1636172" y="1501664"/>
            <a:chExt cx="9401584" cy="4880822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905" y="3395567"/>
              <a:ext cx="6573220" cy="2986919"/>
            </a:xfrm>
            <a:prstGeom prst="rect">
              <a:avLst/>
            </a:prstGeom>
          </p:spPr>
        </p:pic>
        <p:grpSp>
          <p:nvGrpSpPr>
            <p:cNvPr id="152" name="Group 151"/>
            <p:cNvGrpSpPr/>
            <p:nvPr/>
          </p:nvGrpSpPr>
          <p:grpSpPr>
            <a:xfrm>
              <a:off x="1636172" y="2144896"/>
              <a:ext cx="1647227" cy="1100968"/>
              <a:chOff x="-1555371" y="-286839"/>
              <a:chExt cx="2755138" cy="1841469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-1555371" y="-286839"/>
                <a:ext cx="2755138" cy="1841469"/>
                <a:chOff x="4962739" y="4450032"/>
                <a:chExt cx="2755138" cy="1841469"/>
              </a:xfrm>
            </p:grpSpPr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21" t="4226" r="7698" b="9199"/>
                <a:stretch/>
              </p:blipFill>
              <p:spPr>
                <a:xfrm>
                  <a:off x="4962739" y="4450032"/>
                  <a:ext cx="2755138" cy="1840293"/>
                </a:xfrm>
                <a:prstGeom prst="rect">
                  <a:avLst/>
                </a:prstGeom>
              </p:spPr>
            </p:pic>
            <p:sp>
              <p:nvSpPr>
                <p:cNvPr id="106" name="Rectangle 105"/>
                <p:cNvSpPr/>
                <p:nvPr/>
              </p:nvSpPr>
              <p:spPr>
                <a:xfrm>
                  <a:off x="4962739" y="4452000"/>
                  <a:ext cx="2751963" cy="18395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6" name="Oval 115"/>
              <p:cNvSpPr/>
              <p:nvPr/>
            </p:nvSpPr>
            <p:spPr>
              <a:xfrm>
                <a:off x="-743963" y="548212"/>
                <a:ext cx="152866" cy="15269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-836966" y="468346"/>
                <a:ext cx="245869" cy="267389"/>
                <a:chOff x="4717518" y="5807676"/>
                <a:chExt cx="114037" cy="124018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4717518" y="5867432"/>
                  <a:ext cx="11403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774731" y="5807676"/>
                  <a:ext cx="0" cy="12401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" name="TextBox 109"/>
            <p:cNvSpPr txBox="1"/>
            <p:nvPr/>
          </p:nvSpPr>
          <p:spPr>
            <a:xfrm>
              <a:off x="5327784" y="1621467"/>
              <a:ext cx="17496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accade onset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10"/>
            <p:cNvSpPr txBox="1"/>
            <p:nvPr/>
          </p:nvSpPr>
          <p:spPr>
            <a:xfrm>
              <a:off x="5369352" y="1833363"/>
              <a:ext cx="1666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timulus onset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061450" y="1853014"/>
              <a:ext cx="20510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accade offset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TextBox 112"/>
            <p:cNvSpPr txBox="1"/>
            <p:nvPr/>
          </p:nvSpPr>
          <p:spPr>
            <a:xfrm>
              <a:off x="9182026" y="1853014"/>
              <a:ext cx="1855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timulus offset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TextBox 37"/>
            <p:cNvSpPr txBox="1"/>
            <p:nvPr/>
          </p:nvSpPr>
          <p:spPr>
            <a:xfrm>
              <a:off x="1674777" y="1844455"/>
              <a:ext cx="1585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Initial fixation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TextBox 47"/>
            <p:cNvSpPr txBox="1"/>
            <p:nvPr/>
          </p:nvSpPr>
          <p:spPr>
            <a:xfrm>
              <a:off x="8690777" y="1528885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64"/>
            <p:cNvSpPr txBox="1"/>
            <p:nvPr/>
          </p:nvSpPr>
          <p:spPr>
            <a:xfrm>
              <a:off x="3033412" y="1501664"/>
              <a:ext cx="8687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1-1.5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3513076" y="2136217"/>
              <a:ext cx="1645329" cy="1099699"/>
              <a:chOff x="1693620" y="-404437"/>
              <a:chExt cx="2755138" cy="1841469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1693620" y="-404437"/>
                <a:ext cx="2755138" cy="1841469"/>
                <a:chOff x="4962739" y="4450032"/>
                <a:chExt cx="2755138" cy="1841469"/>
              </a:xfrm>
            </p:grpSpPr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21" t="4226" r="7698" b="9199"/>
                <a:stretch/>
              </p:blipFill>
              <p:spPr>
                <a:xfrm>
                  <a:off x="4962739" y="4450032"/>
                  <a:ext cx="2755138" cy="1840293"/>
                </a:xfrm>
                <a:prstGeom prst="rect">
                  <a:avLst/>
                </a:prstGeom>
              </p:spPr>
            </p:pic>
            <p:sp>
              <p:nvSpPr>
                <p:cNvPr id="109" name="Rectangle 108"/>
                <p:cNvSpPr/>
                <p:nvPr/>
              </p:nvSpPr>
              <p:spPr>
                <a:xfrm>
                  <a:off x="4962739" y="4452000"/>
                  <a:ext cx="2751963" cy="18395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310993" y="393449"/>
                <a:ext cx="245869" cy="267389"/>
                <a:chOff x="4717518" y="5807676"/>
                <a:chExt cx="114037" cy="124018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717518" y="5867432"/>
                  <a:ext cx="11403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774731" y="5807676"/>
                  <a:ext cx="0" cy="12401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Oval 138"/>
              <p:cNvSpPr/>
              <p:nvPr/>
            </p:nvSpPr>
            <p:spPr>
              <a:xfrm>
                <a:off x="3412947" y="445673"/>
                <a:ext cx="152866" cy="15269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86186" y="2144896"/>
              <a:ext cx="1636084" cy="1094481"/>
              <a:chOff x="5345585" y="2301133"/>
              <a:chExt cx="1860201" cy="1244407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5345585" y="2301133"/>
                <a:ext cx="1860201" cy="1244407"/>
                <a:chOff x="4825045" y="2084558"/>
                <a:chExt cx="2757464" cy="1844644"/>
              </a:xfrm>
            </p:grpSpPr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06" t="4572" r="7583" b="9559"/>
                <a:stretch/>
              </p:blipFill>
              <p:spPr>
                <a:xfrm>
                  <a:off x="4827588" y="2087278"/>
                  <a:ext cx="2754921" cy="1841924"/>
                </a:xfrm>
                <a:prstGeom prst="rect">
                  <a:avLst/>
                </a:prstGeom>
              </p:spPr>
            </p:pic>
            <p:sp>
              <p:nvSpPr>
                <p:cNvPr id="112" name="Rectangle 111"/>
                <p:cNvSpPr/>
                <p:nvPr/>
              </p:nvSpPr>
              <p:spPr>
                <a:xfrm>
                  <a:off x="4825045" y="2084558"/>
                  <a:ext cx="2751963" cy="18395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Straight Arrow Connector 120"/>
              <p:cNvCxnSpPr/>
              <p:nvPr/>
            </p:nvCxnSpPr>
            <p:spPr>
              <a:xfrm>
                <a:off x="6044226" y="2876392"/>
                <a:ext cx="465365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" name="Group 139"/>
              <p:cNvGrpSpPr/>
              <p:nvPr/>
            </p:nvGrpSpPr>
            <p:grpSpPr>
              <a:xfrm>
                <a:off x="6003354" y="2762584"/>
                <a:ext cx="165865" cy="180382"/>
                <a:chOff x="4717518" y="5807676"/>
                <a:chExt cx="114037" cy="124018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4717518" y="5867432"/>
                  <a:ext cx="11403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774731" y="5807676"/>
                  <a:ext cx="0" cy="12401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" name="Group 154"/>
            <p:cNvGrpSpPr/>
            <p:nvPr/>
          </p:nvGrpSpPr>
          <p:grpSpPr>
            <a:xfrm>
              <a:off x="7284075" y="2142844"/>
              <a:ext cx="1643433" cy="1099397"/>
              <a:chOff x="-901741" y="2648618"/>
              <a:chExt cx="2757464" cy="1844644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-901741" y="2648618"/>
                <a:ext cx="2757464" cy="1844644"/>
                <a:chOff x="4825045" y="2084558"/>
                <a:chExt cx="2757464" cy="1844644"/>
              </a:xfrm>
            </p:grpSpPr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06" t="4572" r="7583" b="9559"/>
                <a:stretch/>
              </p:blipFill>
              <p:spPr>
                <a:xfrm>
                  <a:off x="4827588" y="2087278"/>
                  <a:ext cx="2754921" cy="1841924"/>
                </a:xfrm>
                <a:prstGeom prst="rect">
                  <a:avLst/>
                </a:prstGeom>
              </p:spPr>
            </p:pic>
            <p:sp>
              <p:nvSpPr>
                <p:cNvPr id="115" name="Rectangle 114"/>
                <p:cNvSpPr/>
                <p:nvPr/>
              </p:nvSpPr>
              <p:spPr>
                <a:xfrm>
                  <a:off x="4825045" y="2084558"/>
                  <a:ext cx="2751963" cy="18395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741391" y="3412809"/>
                <a:ext cx="245869" cy="267389"/>
                <a:chOff x="4717518" y="5807676"/>
                <a:chExt cx="114037" cy="124018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4717518" y="5867432"/>
                  <a:ext cx="11403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774731" y="5807676"/>
                  <a:ext cx="0" cy="12401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6" name="Group 145"/>
            <p:cNvGrpSpPr/>
            <p:nvPr/>
          </p:nvGrpSpPr>
          <p:grpSpPr>
            <a:xfrm>
              <a:off x="9182026" y="2144465"/>
              <a:ext cx="1655112" cy="1106905"/>
              <a:chOff x="1861989" y="3535468"/>
              <a:chExt cx="2751964" cy="1840457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01" t="18753" r="33984" b="42469"/>
              <a:stretch/>
            </p:blipFill>
            <p:spPr>
              <a:xfrm>
                <a:off x="1861990" y="3535468"/>
                <a:ext cx="2751963" cy="1840457"/>
              </a:xfrm>
              <a:prstGeom prst="rect">
                <a:avLst/>
              </a:prstGeom>
            </p:spPr>
          </p:pic>
          <p:sp>
            <p:nvSpPr>
              <p:cNvPr id="148" name="Rectangle 147"/>
              <p:cNvSpPr/>
              <p:nvPr/>
            </p:nvSpPr>
            <p:spPr>
              <a:xfrm>
                <a:off x="1861989" y="3536424"/>
                <a:ext cx="2751963" cy="18395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3555609" y="4322001"/>
                <a:ext cx="245869" cy="267389"/>
                <a:chOff x="4717518" y="5807676"/>
                <a:chExt cx="114037" cy="124018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4717518" y="5867432"/>
                  <a:ext cx="11403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4774731" y="5807676"/>
                  <a:ext cx="0" cy="12401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8" name="Straight Connector 157"/>
            <p:cNvCxnSpPr>
              <a:stCxn id="108" idx="2"/>
            </p:cNvCxnSpPr>
            <p:nvPr/>
          </p:nvCxnSpPr>
          <p:spPr>
            <a:xfrm>
              <a:off x="4335741" y="3235214"/>
              <a:ext cx="535069" cy="396425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12" idx="2"/>
            </p:cNvCxnSpPr>
            <p:nvPr/>
          </p:nvCxnSpPr>
          <p:spPr>
            <a:xfrm>
              <a:off x="6202596" y="3236326"/>
              <a:ext cx="764037" cy="37113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14" idx="2"/>
            </p:cNvCxnSpPr>
            <p:nvPr/>
          </p:nvCxnSpPr>
          <p:spPr>
            <a:xfrm flipH="1">
              <a:off x="7482745" y="3242241"/>
              <a:ext cx="623805" cy="365222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48" idx="2"/>
            </p:cNvCxnSpPr>
            <p:nvPr/>
          </p:nvCxnSpPr>
          <p:spPr>
            <a:xfrm flipH="1">
              <a:off x="8357769" y="3251370"/>
              <a:ext cx="1651813" cy="356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3521728" y="1611516"/>
                  <a:ext cx="1858956" cy="571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Peripheral cue </a:t>
                  </a:r>
                </a:p>
                <a:p>
                  <a:pPr algn="ctr"/>
                  <a:r>
                    <a:rPr lang="en-US" sz="1400" dirty="0" smtClean="0"/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6.75</m:t>
                          </m:r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a14:m>
                  <a:r>
                    <a:rPr lang="en-US" sz="1400" dirty="0" smtClean="0"/>
                    <a:t>away)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1728" y="1611516"/>
                  <a:ext cx="1858956" cy="571771"/>
                </a:xfrm>
                <a:prstGeom prst="rect">
                  <a:avLst/>
                </a:prstGeom>
                <a:blipFill>
                  <a:blip r:embed="rId8"/>
                  <a:stretch>
                    <a:fillRect t="-2299" b="-11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2" name="Curved Down Arrow 181"/>
            <p:cNvSpPr/>
            <p:nvPr/>
          </p:nvSpPr>
          <p:spPr>
            <a:xfrm>
              <a:off x="3145482" y="1789826"/>
              <a:ext cx="518048" cy="26103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Curved Down Arrow 183"/>
            <p:cNvSpPr/>
            <p:nvPr/>
          </p:nvSpPr>
          <p:spPr>
            <a:xfrm>
              <a:off x="8827856" y="1810578"/>
              <a:ext cx="518048" cy="26103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33729" y="42312"/>
            <a:ext cx="3259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Experiment Procedure: </a:t>
            </a:r>
          </a:p>
          <a:p>
            <a:r>
              <a:rPr lang="en-US" sz="2000" b="1" dirty="0" smtClean="0"/>
              <a:t>         saccade onset condition</a:t>
            </a:r>
            <a:endParaRPr lang="en-US" sz="2000" b="1" dirty="0"/>
          </a:p>
        </p:txBody>
      </p:sp>
      <p:pic>
        <p:nvPicPr>
          <p:cNvPr id="195" name="Picture 19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75" y="4912753"/>
            <a:ext cx="1897622" cy="1897622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04" y="2878687"/>
            <a:ext cx="2479964" cy="1860965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2875580"/>
            <a:ext cx="2484104" cy="1864072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" y="4769076"/>
            <a:ext cx="2541115" cy="1906853"/>
          </a:xfrm>
          <a:prstGeom prst="rect">
            <a:avLst/>
          </a:prstGeom>
        </p:spPr>
      </p:pic>
      <p:cxnSp>
        <p:nvCxnSpPr>
          <p:cNvPr id="200" name="Straight Connector 199"/>
          <p:cNvCxnSpPr/>
          <p:nvPr/>
        </p:nvCxnSpPr>
        <p:spPr>
          <a:xfrm flipH="1">
            <a:off x="7737369" y="4163749"/>
            <a:ext cx="705588" cy="6762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133" y="1961770"/>
                <a:ext cx="4896982" cy="9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Test contrast sensitivity for gratings at 1, 4, 8 </a:t>
                </a:r>
                <a:r>
                  <a:rPr lang="en-US" dirty="0" err="1" smtClean="0"/>
                  <a:t>cpd</a:t>
                </a:r>
                <a:endParaRPr lang="en-US" dirty="0" smtClean="0"/>
              </a:p>
              <a:p>
                <a:r>
                  <a:rPr lang="en-US" dirty="0" smtClean="0"/>
                  <a:t>Discrimination task between tilted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/>
                  <a:t> left or right</a:t>
                </a:r>
              </a:p>
              <a:p>
                <a:r>
                  <a:rPr lang="en-US" dirty="0" smtClean="0"/>
                  <a:t>Gratings has a Gaussian envelop (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3" y="1961770"/>
                <a:ext cx="4896982" cy="929550"/>
              </a:xfrm>
              <a:prstGeom prst="rect">
                <a:avLst/>
              </a:prstGeom>
              <a:blipFill>
                <a:blip r:embed="rId13"/>
                <a:stretch>
                  <a:fillRect l="-995" t="-3947" r="-2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12396</TotalTime>
  <Words>1369</Words>
  <Application>Microsoft Office PowerPoint</Application>
  <PresentationFormat>Widescreen</PresentationFormat>
  <Paragraphs>215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Giorgio’s saccade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Ruccilab</dc:creator>
  <cp:lastModifiedBy>Ruccilab</cp:lastModifiedBy>
  <cp:revision>96</cp:revision>
  <dcterms:created xsi:type="dcterms:W3CDTF">2019-08-01T20:04:52Z</dcterms:created>
  <dcterms:modified xsi:type="dcterms:W3CDTF">2019-08-16T15:01:07Z</dcterms:modified>
</cp:coreProperties>
</file>