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78" r:id="rId2"/>
    <p:sldId id="490" r:id="rId3"/>
    <p:sldId id="482" r:id="rId4"/>
    <p:sldId id="452" r:id="rId5"/>
    <p:sldId id="453" r:id="rId6"/>
    <p:sldId id="451" r:id="rId7"/>
    <p:sldId id="483" r:id="rId8"/>
    <p:sldId id="448" r:id="rId9"/>
    <p:sldId id="484" r:id="rId10"/>
    <p:sldId id="449" r:id="rId11"/>
    <p:sldId id="455" r:id="rId12"/>
    <p:sldId id="462" r:id="rId13"/>
    <p:sldId id="456" r:id="rId14"/>
    <p:sldId id="485" r:id="rId15"/>
    <p:sldId id="458" r:id="rId16"/>
    <p:sldId id="459" r:id="rId17"/>
    <p:sldId id="460" r:id="rId18"/>
    <p:sldId id="461" r:id="rId19"/>
    <p:sldId id="463" r:id="rId20"/>
    <p:sldId id="486" r:id="rId21"/>
    <p:sldId id="465" r:id="rId22"/>
    <p:sldId id="469" r:id="rId23"/>
    <p:sldId id="470" r:id="rId24"/>
    <p:sldId id="471" r:id="rId25"/>
    <p:sldId id="466" r:id="rId26"/>
    <p:sldId id="467" r:id="rId27"/>
    <p:sldId id="487" r:id="rId28"/>
    <p:sldId id="408" r:id="rId29"/>
    <p:sldId id="416" r:id="rId30"/>
    <p:sldId id="409" r:id="rId31"/>
    <p:sldId id="445" r:id="rId32"/>
    <p:sldId id="488" r:id="rId33"/>
    <p:sldId id="413" r:id="rId34"/>
    <p:sldId id="410" r:id="rId35"/>
    <p:sldId id="450" r:id="rId36"/>
    <p:sldId id="468" r:id="rId37"/>
    <p:sldId id="412" r:id="rId38"/>
    <p:sldId id="489" r:id="rId39"/>
    <p:sldId id="473" r:id="rId40"/>
    <p:sldId id="454" r:id="rId41"/>
    <p:sldId id="430" r:id="rId42"/>
    <p:sldId id="444" r:id="rId43"/>
    <p:sldId id="423" r:id="rId44"/>
    <p:sldId id="472" r:id="rId45"/>
    <p:sldId id="415" r:id="rId46"/>
    <p:sldId id="425" r:id="rId47"/>
    <p:sldId id="421" r:id="rId48"/>
    <p:sldId id="431" r:id="rId49"/>
    <p:sldId id="422" r:id="rId50"/>
    <p:sldId id="437" r:id="rId51"/>
    <p:sldId id="433" r:id="rId52"/>
    <p:sldId id="434" r:id="rId53"/>
    <p:sldId id="435" r:id="rId54"/>
    <p:sldId id="43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ble of Contents" id="{7B674222-9A77-4A89-B36E-0C3A162ECDC4}">
          <p14:sldIdLst>
            <p14:sldId id="278"/>
            <p14:sldId id="490"/>
          </p14:sldIdLst>
        </p14:section>
        <p14:section name="Motivation" id="{1A02FA95-7D80-48E5-BE0F-EF7DE6BAEE97}">
          <p14:sldIdLst>
            <p14:sldId id="482"/>
            <p14:sldId id="452"/>
            <p14:sldId id="453"/>
            <p14:sldId id="451"/>
          </p14:sldIdLst>
        </p14:section>
        <p14:section name="Network Framework" id="{B0243557-8FA9-4B09-A549-4ECCF3FE8272}">
          <p14:sldIdLst>
            <p14:sldId id="483"/>
            <p14:sldId id="448"/>
          </p14:sldIdLst>
        </p14:section>
        <p14:section name="Encoding &gt; RGC Mosaic" id="{3CA75F72-1CFE-4A93-A094-DFE8A955DE44}">
          <p14:sldIdLst>
            <p14:sldId id="484"/>
            <p14:sldId id="449"/>
            <p14:sldId id="455"/>
            <p14:sldId id="462"/>
            <p14:sldId id="456"/>
          </p14:sldIdLst>
        </p14:section>
        <p14:section name="Encoding &gt; RGC RF" id="{D6A2C650-DCF6-415F-9F13-13DFD73CCFED}">
          <p14:sldIdLst>
            <p14:sldId id="485"/>
            <p14:sldId id="458"/>
            <p14:sldId id="459"/>
            <p14:sldId id="460"/>
            <p14:sldId id="461"/>
            <p14:sldId id="463"/>
          </p14:sldIdLst>
        </p14:section>
        <p14:section name="Encoding &gt; Modeled Activities" id="{376B5572-7CF4-469F-AD9D-B3E9B9D463EB}">
          <p14:sldIdLst>
            <p14:sldId id="486"/>
            <p14:sldId id="465"/>
            <p14:sldId id="469"/>
            <p14:sldId id="470"/>
            <p14:sldId id="471"/>
            <p14:sldId id="466"/>
            <p14:sldId id="467"/>
          </p14:sldIdLst>
        </p14:section>
        <p14:section name="Decoding &gt; Approach" id="{7103F126-7EA6-4A68-87CE-8D28E8D7D30C}">
          <p14:sldIdLst>
            <p14:sldId id="487"/>
            <p14:sldId id="408"/>
            <p14:sldId id="416"/>
            <p14:sldId id="409"/>
            <p14:sldId id="445"/>
          </p14:sldIdLst>
        </p14:section>
        <p14:section name="Decoding &gt; Results" id="{305166C5-705F-44B2-A5BE-985042E9EB55}">
          <p14:sldIdLst>
            <p14:sldId id="488"/>
            <p14:sldId id="413"/>
            <p14:sldId id="410"/>
            <p14:sldId id="450"/>
            <p14:sldId id="468"/>
            <p14:sldId id="412"/>
          </p14:sldIdLst>
        </p14:section>
        <p14:section name="Summary &amp; Plans &amp; Issues" id="{466C0512-278D-4C90-85BD-6E929CA174FF}">
          <p14:sldIdLst>
            <p14:sldId id="489"/>
            <p14:sldId id="473"/>
            <p14:sldId id="454"/>
            <p14:sldId id="430"/>
          </p14:sldIdLst>
        </p14:section>
        <p14:section name="Supplementary" id="{90372F18-7376-4637-823F-2206E2BAD0D1}">
          <p14:sldIdLst>
            <p14:sldId id="444"/>
            <p14:sldId id="423"/>
            <p14:sldId id="472"/>
            <p14:sldId id="415"/>
            <p14:sldId id="425"/>
            <p14:sldId id="421"/>
            <p14:sldId id="431"/>
            <p14:sldId id="422"/>
            <p14:sldId id="437"/>
            <p14:sldId id="433"/>
            <p14:sldId id="434"/>
            <p14:sldId id="435"/>
            <p14:sldId id="436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B400"/>
    <a:srgbClr val="00C800"/>
    <a:srgbClr val="00FFFF"/>
    <a:srgbClr val="FF00FF"/>
    <a:srgbClr val="960000"/>
    <a:srgbClr val="00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79358" autoAdjust="0"/>
  </p:normalViewPr>
  <p:slideViewPr>
    <p:cSldViewPr snapToGrid="0" showGuides="1">
      <p:cViewPr varScale="1">
        <p:scale>
          <a:sx n="89" d="100"/>
          <a:sy n="89" d="100"/>
        </p:scale>
        <p:origin x="948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548F6-9273-4091-8122-43F84FBA2FEA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56F3F-9A56-40BE-B492-A817F6F2A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5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04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52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 Cell: Fourier</a:t>
            </a:r>
            <a:r>
              <a:rPr lang="en-US" altLang="zh-CN" baseline="0" dirty="0" smtClean="0"/>
              <a:t> transforms of the first-order impulse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1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65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52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80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Shade:</a:t>
            </a:r>
            <a:r>
              <a:rPr lang="en-US" baseline="0" dirty="0" smtClean="0"/>
              <a:t> SEM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5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Shade:</a:t>
            </a:r>
            <a:r>
              <a:rPr lang="en-US" baseline="0" dirty="0" smtClean="0"/>
              <a:t> SEM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64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5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 On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38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60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across neurons/space</a:t>
            </a:r>
          </a:p>
          <a:p>
            <a:r>
              <a:rPr lang="en-US" dirty="0" smtClean="0"/>
              <a:t>Accumulate across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8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5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91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targetRatio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𝑐h𝑎𝑛𝑐𝑒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)(1−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𝑐h𝑎𝑛𝑐𝑒</m:t>
                    </m:r>
                  </m:oMath>
                </a14:m>
                <a:r>
                  <a:rPr lang="en-US" dirty="0" smtClean="0"/>
                  <a:t>;</a:t>
                </a:r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targetRatio = </a:t>
                </a:r>
                <a:r>
                  <a:rPr lang="en-US" i="0" dirty="0" smtClean="0">
                    <a:latin typeface="Cambria Math" panose="02040503050406030204" pitchFamily="18" charset="0"/>
                  </a:rPr>
                  <a:t>(1−𝑐ℎ𝑎𝑛𝑐𝑒)(1−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>𝑒^(−1)</a:t>
                </a:r>
                <a:r>
                  <a:rPr lang="en-US" i="0" dirty="0" smtClean="0">
                    <a:latin typeface="Cambria Math" panose="02040503050406030204" pitchFamily="18" charset="0"/>
                  </a:rPr>
                  <a:t>) + 𝑐ℎ𝑎𝑛𝑐𝑒</a:t>
                </a:r>
                <a:r>
                  <a:rPr lang="en-US" dirty="0" smtClean="0"/>
                  <a:t>;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5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83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53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5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2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 color for cells used in the model, 2% of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9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P Cell: Fourier</a:t>
                </a:r>
                <a:r>
                  <a:rPr lang="en-US" altLang="zh-CN" baseline="0" dirty="0" smtClean="0"/>
                  <a:t> transforms of the first-order impulse responses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/>
                  <a:t> may not be true for P cells</a:t>
                </a:r>
                <a:endParaRPr lang="en-US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P Cell: Fourier</a:t>
                </a:r>
                <a:r>
                  <a:rPr lang="en-US" altLang="zh-CN" baseline="0" dirty="0" smtClean="0"/>
                  <a:t> transforms of the first-order impulse responses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However, </a:t>
                </a:r>
                <a:r>
                  <a:rPr lang="en-US" b="0" i="0" baseline="0" smtClean="0">
                    <a:latin typeface="Cambria Math" panose="02040503050406030204" pitchFamily="18" charset="0"/>
                  </a:rPr>
                  <a:t>𝐻_0=1</a:t>
                </a:r>
                <a:r>
                  <a:rPr lang="en-US" dirty="0" smtClean="0"/>
                  <a:t> may not be true for P cells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 Cell: Fourier</a:t>
            </a:r>
            <a:r>
              <a:rPr lang="en-US" altLang="zh-CN" baseline="0" dirty="0" smtClean="0"/>
              <a:t> transforms of the first-order impulse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56F3F-9A56-40BE-B492-A817F6F2A0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9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5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0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4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2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0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4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5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1015D-DC03-48AA-8495-FC469C2BA482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C921E-A9AA-4A6A-9450-F618336B1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1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57.wmf"/><Relationship Id="rId9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0.png"/><Relationship Id="rId5" Type="http://schemas.openxmlformats.org/officeDocument/2006/relationships/image" Target="../media/image460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0.png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0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310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2118385"/>
            <a:ext cx="6697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</a:t>
            </a:r>
          </a:p>
          <a:p>
            <a:pPr marL="0" lvl="1" algn="ctr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ctr"/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 Saccadic Dynamics</a:t>
            </a:r>
            <a:endParaRPr lang="en-US" altLang="zh-C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12611" y="5589501"/>
            <a:ext cx="1585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 Yang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12/01/2020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096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169055" y="2828762"/>
            <a:ext cx="4080095" cy="3789697"/>
            <a:chOff x="4909413" y="2332047"/>
            <a:chExt cx="4774057" cy="4434267"/>
          </a:xfrm>
        </p:grpSpPr>
        <p:pic>
          <p:nvPicPr>
            <p:cNvPr id="22" name="Picture 21" descr="A close up of a map&#10;&#10;Description automatically generated">
              <a:extLst>
                <a:ext uri="{FF2B5EF4-FFF2-40B4-BE49-F238E27FC236}">
                  <a16:creationId xmlns:a16="http://schemas.microsoft.com/office/drawing/2014/main" id="{C858CA65-9B9C-45C2-8C78-63424C1FB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413" y="2332047"/>
              <a:ext cx="4774057" cy="4434267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655070" y="5172816"/>
              <a:ext cx="1760919" cy="2371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FEEB79-28C0-487F-84BF-13541E4FD268}"/>
              </a:ext>
            </a:extLst>
          </p:cNvPr>
          <p:cNvSpPr txBox="1">
            <a:spLocks/>
          </p:cNvSpPr>
          <p:nvPr/>
        </p:nvSpPr>
        <p:spPr>
          <a:xfrm>
            <a:off x="323850" y="618797"/>
            <a:ext cx="6324600" cy="36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RGC density across the visual field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00009" y="1027863"/>
            <a:ext cx="19479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Cell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 all the rest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M Cells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207493" y="1027863"/>
            <a:ext cx="4885199" cy="2847019"/>
            <a:chOff x="-24073" y="1172715"/>
            <a:chExt cx="4885199" cy="2847019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115E8F8-C0C1-47CA-84E7-957F4733E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4"/>
            <a:stretch/>
          </p:blipFill>
          <p:spPr>
            <a:xfrm>
              <a:off x="-24073" y="1399061"/>
              <a:ext cx="4885199" cy="262067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90572" y="1172715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 RGCs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41086" y="993902"/>
            <a:ext cx="3977170" cy="2703772"/>
            <a:chOff x="4712068" y="1172715"/>
            <a:chExt cx="3977170" cy="2703772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1FD968EB-2AF5-47F3-9E3D-ED4B5E7EC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33"/>
            <a:stretch/>
          </p:blipFill>
          <p:spPr>
            <a:xfrm>
              <a:off x="4712068" y="1500052"/>
              <a:ext cx="3977170" cy="237643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18965" y="1172715"/>
              <a:ext cx="1304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Cell Ratio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471083" y="6533411"/>
            <a:ext cx="67140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Drasdo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Dacey &amp; Peterson,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1992</a:t>
            </a:r>
            <a:endParaRPr lang="en-US" sz="1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20796" y="4274491"/>
            <a:ext cx="4229940" cy="2493485"/>
            <a:chOff x="686092" y="4364515"/>
            <a:chExt cx="4229940" cy="24934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092" y="4549181"/>
              <a:ext cx="4229940" cy="230881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858376" y="4364515"/>
              <a:ext cx="2024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Cell On/Off Ratio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14989" y="6111233"/>
              <a:ext cx="19300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Modified from </a:t>
              </a:r>
              <a:r>
                <a:rPr lang="en-US" sz="1400" dirty="0" err="1" smtClean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Drasdo’s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539634" y="3923576"/>
            <a:ext cx="2454826" cy="2199128"/>
            <a:chOff x="5079448" y="3473580"/>
            <a:chExt cx="2454826" cy="219912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Rectangle 24"/>
                <p:cNvSpPr/>
                <p:nvPr/>
              </p:nvSpPr>
              <p:spPr>
                <a:xfrm>
                  <a:off x="5079448" y="3473580"/>
                  <a:ext cx="2454826" cy="2199128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 Cell On/Off Ratio</a:t>
                  </a:r>
                </a:p>
                <a:p>
                  <a:pPr algn="ctr"/>
                  <a:endParaRPr lang="en-US" altLang="zh-CN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Dendritic </a:t>
                  </a:r>
                  <a:r>
                    <a:rPr lang="en-US" altLang="zh-CN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field </a:t>
                  </a:r>
                  <a:r>
                    <a:rPr lang="en-US" altLang="zh-CN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diameter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b="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altLang="zh-CN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b="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b="0" i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RF 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iameter 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ratio: </a:t>
                  </a:r>
                  <a14:m>
                    <m:oMath xmlns:m="http://schemas.openxmlformats.org/officeDocument/2006/math">
                      <m:r>
                        <a:rPr lang="en-US" altLang="zh-CN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Density ratio: </a:t>
                  </a:r>
                  <a14:m>
                    <m:oMath xmlns:m="http://schemas.openxmlformats.org/officeDocument/2006/math">
                      <m:r>
                        <a:rPr lang="en-US" altLang="zh-CN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b="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altLang="zh-CN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altLang="zh-CN" b="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448" y="3473580"/>
                  <a:ext cx="2454826" cy="2199128"/>
                </a:xfrm>
                <a:prstGeom prst="rect">
                  <a:avLst/>
                </a:prstGeom>
                <a:blipFill>
                  <a:blip r:embed="rId6"/>
                  <a:stretch>
                    <a:fillRect l="-1980" t="-1381" r="-3713" b="-3591"/>
                  </a:stretch>
                </a:blip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Down Arrow 26"/>
            <p:cNvSpPr/>
            <p:nvPr/>
          </p:nvSpPr>
          <p:spPr>
            <a:xfrm>
              <a:off x="6233512" y="4550204"/>
              <a:ext cx="146698" cy="26841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6233512" y="5070599"/>
              <a:ext cx="146698" cy="26841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1" name="Down Arrow 30"/>
          <p:cNvSpPr/>
          <p:nvPr/>
        </p:nvSpPr>
        <p:spPr>
          <a:xfrm rot="5400000">
            <a:off x="8141180" y="4761374"/>
            <a:ext cx="146698" cy="26841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9446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1235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Encoder Construction  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560" y="6516290"/>
            <a:ext cx="8626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2014; @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WatsonRGCModel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Drasdo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Dacey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Peterson,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5972" y="488924"/>
            <a:ext cx="5987026" cy="5979475"/>
            <a:chOff x="85972" y="488924"/>
            <a:chExt cx="5987026" cy="59794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85972" y="488924"/>
              <a:ext cx="5987026" cy="597947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5972" y="488925"/>
              <a:ext cx="7169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O</a:t>
              </a:r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35916" y="488925"/>
            <a:ext cx="5963755" cy="5977413"/>
            <a:chOff x="6135916" y="488925"/>
            <a:chExt cx="5963755" cy="59774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35916" y="502583"/>
              <a:ext cx="5963755" cy="59637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35917" y="488925"/>
              <a:ext cx="823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</a:t>
              </a:r>
              <a:r>
                <a:rPr lang="en-US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-19050" y="6498193"/>
                <a:ext cx="24214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Examples for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°,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°]</m:t>
                    </m:r>
                  </m:oMath>
                </a14:m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" y="6498193"/>
                <a:ext cx="2421497" cy="369332"/>
              </a:xfrm>
              <a:prstGeom prst="rect">
                <a:avLst/>
              </a:prstGeom>
              <a:blipFill>
                <a:blip r:embed="rId4"/>
                <a:stretch>
                  <a:fillRect l="-226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387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35912" y="502582"/>
            <a:ext cx="5963758" cy="59637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969" y="488923"/>
            <a:ext cx="5987027" cy="59774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Encoder Construction  &gt;  RGC Mosaics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76" y="488925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O</a:t>
            </a:r>
            <a:r>
              <a:rPr lang="en-US" altLang="zh-CN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5915" y="485181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O</a:t>
            </a:r>
            <a:r>
              <a:rPr lang="en-US" altLang="zh-CN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endParaRPr lang="en-US" b="1" dirty="0">
              <a:solidFill>
                <a:srgbClr val="00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-19050" y="6498193"/>
                <a:ext cx="24214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Examples for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°,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°]</m:t>
                    </m:r>
                  </m:oMath>
                </a14:m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" y="6498193"/>
                <a:ext cx="2421497" cy="369332"/>
              </a:xfrm>
              <a:prstGeom prst="rect">
                <a:avLst/>
              </a:prstGeom>
              <a:blipFill>
                <a:blip r:embed="rId4"/>
                <a:stretch>
                  <a:fillRect l="-2267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63560" y="6516290"/>
            <a:ext cx="8626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2014; @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WatsonRGCModel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Drasdo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Dacey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Peterson,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PNAS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344063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Encoder Construction  &gt;  RGC Mosaics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96" y="523220"/>
            <a:ext cx="3267884" cy="3010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96" y="553892"/>
            <a:ext cx="3161735" cy="3002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95" y="3573949"/>
            <a:ext cx="3085915" cy="3260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985" y="3573949"/>
            <a:ext cx="2828123" cy="3260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15661" y="2314394"/>
            <a:ext cx="3625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color: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 selected for the model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color: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 used in the 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2% of the annulus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731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Construction: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Mosaics,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FEEB79-28C0-487F-84BF-13541E4FD268}"/>
              </a:ext>
            </a:extLst>
          </p:cNvPr>
          <p:cNvSpPr txBox="1">
            <a:spLocks/>
          </p:cNvSpPr>
          <p:nvPr/>
        </p:nvSpPr>
        <p:spPr>
          <a:xfrm>
            <a:off x="323850" y="618797"/>
            <a:ext cx="6324600" cy="36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receptive field: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62287" y="6533411"/>
            <a:ext cx="4422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-2826" y="1163536"/>
            <a:ext cx="3094536" cy="5532447"/>
            <a:chOff x="-2826" y="1163536"/>
            <a:chExt cx="3094536" cy="553244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26" y="1440417"/>
              <a:ext cx="3094536" cy="5255566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09945" y="1163536"/>
              <a:ext cx="25657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Radius VS </a:t>
              </a:r>
              <a:r>
                <a:rPr lang="en-US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Ecc</a:t>
              </a:r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(Figure 4)</a:t>
              </a:r>
              <a:endParaRPr lang="en-US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9610" y="2317785"/>
            <a:ext cx="4296361" cy="2940577"/>
            <a:chOff x="3091710" y="1906654"/>
            <a:chExt cx="3824649" cy="2617721"/>
          </a:xfrm>
        </p:grpSpPr>
        <p:pic>
          <p:nvPicPr>
            <p:cNvPr id="32" name="Picture 31" descr="A close up of a map&#10;&#10;Description automatically generated">
              <a:extLst>
                <a:ext uri="{FF2B5EF4-FFF2-40B4-BE49-F238E27FC236}">
                  <a16:creationId xmlns:a16="http://schemas.microsoft.com/office/drawing/2014/main" id="{F9999FA7-8E94-4899-81F2-9EB1AC7AA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26"/>
            <a:stretch/>
          </p:blipFill>
          <p:spPr>
            <a:xfrm>
              <a:off x="3091710" y="2162274"/>
              <a:ext cx="3824649" cy="236210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4557316" y="1906654"/>
              <a:ext cx="1496355" cy="3287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Spacing</a:t>
              </a:r>
              <a:r>
                <a:rPr lang="en-US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VS </a:t>
              </a:r>
              <a:r>
                <a:rPr lang="en-US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Ecc</a:t>
              </a:r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93886" y="3387771"/>
            <a:ext cx="697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 rot="16200000">
            <a:off x="8662055" y="3530297"/>
            <a:ext cx="199280" cy="54594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361539" y="3387770"/>
            <a:ext cx="2659894" cy="83099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endParaRPr lang="en-US" altLang="zh-CN" sz="1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Radius 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altLang="zh-CN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Spacing   </a:t>
            </a:r>
          </a:p>
          <a:p>
            <a:pPr algn="ctr"/>
            <a:endParaRPr lang="en-US" sz="1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6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62287" y="6533411"/>
            <a:ext cx="4422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1995;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Watson,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73" y="1082193"/>
            <a:ext cx="9109592" cy="52436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779240" y="5250415"/>
                <a:ext cx="2141547" cy="5470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𝑀𝐶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𝑃𝐶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240" y="5250415"/>
                <a:ext cx="2141547" cy="5470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C9FEEB79-28C0-487F-84BF-13541E4FD268}"/>
              </a:ext>
            </a:extLst>
          </p:cNvPr>
          <p:cNvSpPr txBox="1">
            <a:spLocks/>
          </p:cNvSpPr>
          <p:nvPr/>
        </p:nvSpPr>
        <p:spPr>
          <a:xfrm>
            <a:off x="323850" y="618797"/>
            <a:ext cx="6324600" cy="36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receptive field: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9597662" y="115437"/>
                <a:ext cx="25875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662" y="115437"/>
                <a:ext cx="2587503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68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14086" y="6533411"/>
            <a:ext cx="2771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en-US" sz="160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9FEEB79-28C0-487F-84BF-13541E4FD268}"/>
              </a:ext>
            </a:extLst>
          </p:cNvPr>
          <p:cNvSpPr txBox="1">
            <a:spLocks/>
          </p:cNvSpPr>
          <p:nvPr/>
        </p:nvSpPr>
        <p:spPr>
          <a:xfrm>
            <a:off x="323850" y="618797"/>
            <a:ext cx="6324600" cy="36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receptive field: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Sensitivity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346" y="1652910"/>
            <a:ext cx="4275312" cy="3826358"/>
            <a:chOff x="568293" y="1955376"/>
            <a:chExt cx="4275312" cy="382635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293" y="2324708"/>
              <a:ext cx="4275312" cy="3457026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912271" y="1955376"/>
              <a:ext cx="3713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Peak Sensitivity VS Radius (Figure 5)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66234" y="1082193"/>
            <a:ext cx="5367906" cy="4824929"/>
            <a:chOff x="5712737" y="1050440"/>
            <a:chExt cx="5367906" cy="48249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2737" y="1419772"/>
              <a:ext cx="5367906" cy="445559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310973" y="1050440"/>
              <a:ext cx="2576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Fitting of Digitized Data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063476" y="6273225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Benardete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VisNeu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Benardete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Kaplan,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VisNeu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9FEEB79-28C0-487F-84BF-13541E4FD268}"/>
              </a:ext>
            </a:extLst>
          </p:cNvPr>
          <p:cNvSpPr txBox="1">
            <a:spLocks/>
          </p:cNvSpPr>
          <p:nvPr/>
        </p:nvSpPr>
        <p:spPr>
          <a:xfrm>
            <a:off x="323850" y="618797"/>
            <a:ext cx="6324600" cy="36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receptive field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329" y="1050640"/>
            <a:ext cx="4153568" cy="594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701" y="977971"/>
            <a:ext cx="1630446" cy="7923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7576" y="2396966"/>
            <a:ext cx="6166368" cy="3541620"/>
            <a:chOff x="107576" y="2396966"/>
            <a:chExt cx="6166368" cy="3541620"/>
          </a:xfrm>
        </p:grpSpPr>
        <p:grpSp>
          <p:nvGrpSpPr>
            <p:cNvPr id="44" name="Group 43"/>
            <p:cNvGrpSpPr/>
            <p:nvPr/>
          </p:nvGrpSpPr>
          <p:grpSpPr>
            <a:xfrm>
              <a:off x="107576" y="2396966"/>
              <a:ext cx="6166368" cy="2763367"/>
              <a:chOff x="688061" y="1582904"/>
              <a:chExt cx="6166368" cy="276336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5"/>
              <a:srcRect b="50913"/>
              <a:stretch/>
            </p:blipFill>
            <p:spPr>
              <a:xfrm>
                <a:off x="688062" y="1582904"/>
                <a:ext cx="6166367" cy="244588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5"/>
              <a:srcRect t="91085"/>
              <a:stretch/>
            </p:blipFill>
            <p:spPr>
              <a:xfrm>
                <a:off x="688061" y="3902042"/>
                <a:ext cx="6166367" cy="444229"/>
              </a:xfrm>
              <a:prstGeom prst="rect">
                <a:avLst/>
              </a:prstGeom>
            </p:spPr>
          </p:pic>
        </p:grpSp>
        <p:sp>
          <p:nvSpPr>
            <p:cNvPr id="48" name="Rectangle 47"/>
            <p:cNvSpPr/>
            <p:nvPr/>
          </p:nvSpPr>
          <p:spPr>
            <a:xfrm>
              <a:off x="2612168" y="5569254"/>
              <a:ext cx="7682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Cell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044282" y="1900614"/>
            <a:ext cx="5061993" cy="4037972"/>
            <a:chOff x="7044282" y="1900614"/>
            <a:chExt cx="5061993" cy="4037972"/>
          </a:xfrm>
        </p:grpSpPr>
        <p:grpSp>
          <p:nvGrpSpPr>
            <p:cNvPr id="47" name="Group 46"/>
            <p:cNvGrpSpPr/>
            <p:nvPr/>
          </p:nvGrpSpPr>
          <p:grpSpPr>
            <a:xfrm>
              <a:off x="7044282" y="1900614"/>
              <a:ext cx="5061993" cy="3650356"/>
              <a:chOff x="2895883" y="-3106731"/>
              <a:chExt cx="6791325" cy="489743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b="48107"/>
              <a:stretch/>
            </p:blipFill>
            <p:spPr>
              <a:xfrm>
                <a:off x="2895883" y="-3106731"/>
                <a:ext cx="6791325" cy="465613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t="97028"/>
              <a:stretch/>
            </p:blipFill>
            <p:spPr>
              <a:xfrm>
                <a:off x="2895883" y="1524000"/>
                <a:ext cx="6791325" cy="266699"/>
              </a:xfrm>
              <a:prstGeom prst="rect">
                <a:avLst/>
              </a:prstGeom>
            </p:spPr>
          </p:pic>
        </p:grpSp>
        <p:sp>
          <p:nvSpPr>
            <p:cNvPr id="49" name="Rectangle 48"/>
            <p:cNvSpPr/>
            <p:nvPr/>
          </p:nvSpPr>
          <p:spPr>
            <a:xfrm>
              <a:off x="9340477" y="5569254"/>
              <a:ext cx="857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Cell</a:t>
              </a:r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/>
              <p:cNvSpPr/>
              <p:nvPr/>
            </p:nvSpPr>
            <p:spPr>
              <a:xfrm>
                <a:off x="5107002" y="6070269"/>
                <a:ext cx="308289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insensitive to 0 Hz:</a:t>
                </a:r>
                <a:endParaRPr lang="en-US" altLang="zh-CN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1" dirty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=1.0</m:t>
                      </m:r>
                    </m:oMath>
                  </m:oMathPara>
                </a14:m>
                <a:endParaRPr lang="en-US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002" y="6070269"/>
                <a:ext cx="3082895" cy="646331"/>
              </a:xfrm>
              <a:prstGeom prst="rect">
                <a:avLst/>
              </a:prstGeom>
              <a:blipFill>
                <a:blip r:embed="rId7"/>
                <a:stretch>
                  <a:fillRect l="-1782" t="-5660" r="-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77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RGC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8" y="759888"/>
            <a:ext cx="6991790" cy="60197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84" y="840030"/>
            <a:ext cx="4318662" cy="2818934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065272" y="4786645"/>
            <a:ext cx="35044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sensitivity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cells used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662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Construction: Mosaics, RFs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7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Construction: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Mosaics, 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4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60" y="569070"/>
            <a:ext cx="10263185" cy="62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75" y="0"/>
            <a:ext cx="954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Modeled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 &gt;  Absent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rast=0.00, SF=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73100"/>
            <a:ext cx="12192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Modeled Activities  &gt;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SF=2,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= 0.5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rast=0.50, SF=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73100"/>
            <a:ext cx="12192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8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Modeled Activities  &gt;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SF=10,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= 0.5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rast=0.50, SF=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73100"/>
            <a:ext cx="12192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5" y="0"/>
            <a:ext cx="954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Modeled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 &gt;  Mean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Activity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74"/>
            <a:ext cx="12194064" cy="6143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50469" y="3555353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6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1074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  &gt;  Modeled Activities  &gt;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Accumulated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Activity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717"/>
            <a:ext cx="12192000" cy="6109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53649" y="3480050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8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Construction: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Mosaics, 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5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Approach  &gt; 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Activity Map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412756" y="211972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562590" y="4978542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57170" y="825183"/>
            <a:ext cx="84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95570" y="825183"/>
            <a:ext cx="84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60398" y="825183"/>
            <a:ext cx="84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756453" y="825183"/>
            <a:ext cx="84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4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06" y="1237381"/>
            <a:ext cx="10139515" cy="52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9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56698" r="76195"/>
          <a:stretch/>
        </p:blipFill>
        <p:spPr>
          <a:xfrm>
            <a:off x="896415" y="1110941"/>
            <a:ext cx="3454026" cy="3249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Approach  &gt;  Uniform Weights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19832306">
            <a:off x="1073841" y="4672169"/>
            <a:ext cx="2189719" cy="967055"/>
            <a:chOff x="832464" y="5028841"/>
            <a:chExt cx="2189719" cy="967055"/>
          </a:xfrm>
        </p:grpSpPr>
        <p:sp>
          <p:nvSpPr>
            <p:cNvPr id="26" name="Rectangle 25"/>
            <p:cNvSpPr/>
            <p:nvPr/>
          </p:nvSpPr>
          <p:spPr>
            <a:xfrm rot="2156204">
              <a:off x="832464" y="5626564"/>
              <a:ext cx="19396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Temporal </a:t>
              </a:r>
              <a:r>
                <a:rPr lang="en-US" altLang="zh-CN" b="1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weights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29" name="Left Brace 28"/>
            <p:cNvSpPr/>
            <p:nvPr/>
          </p:nvSpPr>
          <p:spPr>
            <a:xfrm rot="18379311">
              <a:off x="1955993" y="4465928"/>
              <a:ext cx="503277" cy="1629103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 rot="19661658">
            <a:off x="3608925" y="3368521"/>
            <a:ext cx="1970326" cy="1083865"/>
            <a:chOff x="4107835" y="4995389"/>
            <a:chExt cx="1970326" cy="1083865"/>
          </a:xfrm>
        </p:grpSpPr>
        <p:sp>
          <p:nvSpPr>
            <p:cNvPr id="27" name="Rectangle 26"/>
            <p:cNvSpPr/>
            <p:nvPr/>
          </p:nvSpPr>
          <p:spPr>
            <a:xfrm rot="19995290">
              <a:off x="4399496" y="5709922"/>
              <a:ext cx="1678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 </a:t>
              </a:r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weights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0" name="Left Brace 29"/>
            <p:cNvSpPr/>
            <p:nvPr/>
          </p:nvSpPr>
          <p:spPr>
            <a:xfrm rot="14652263">
              <a:off x="4670748" y="4432476"/>
              <a:ext cx="503277" cy="1629103"/>
            </a:xfrm>
            <a:prstGeom prst="leftBrac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5400377" y="944263"/>
            <a:ext cx="6791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with uniform weights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spatial &amp; temporal weights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a threshold for decision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 &lt;=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empirical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false alarm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interpolation for non-tested duration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86" y="3319679"/>
            <a:ext cx="4820604" cy="31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  <a:endParaRPr lang="en-US" altLang="zh-CN" sz="28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</a:t>
            </a: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Construction: Mosaics, RFs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0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856" y="2438441"/>
            <a:ext cx="4261187" cy="31409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r="76413"/>
          <a:stretch/>
        </p:blipFill>
        <p:spPr>
          <a:xfrm>
            <a:off x="1566220" y="1207603"/>
            <a:ext cx="2414109" cy="5293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Approach  &gt;  Uniform Weights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12756" y="211972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531339" y="5188749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cpd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57170" y="825183"/>
            <a:ext cx="84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Trial 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544704" y="1418896"/>
            <a:ext cx="2459738" cy="225972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44704" y="4240921"/>
            <a:ext cx="2459738" cy="2259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351382">
            <a:off x="4191188" y="2965425"/>
            <a:ext cx="2788558" cy="18621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267185">
            <a:off x="4193589" y="4761132"/>
            <a:ext cx="2788558" cy="1862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380848">
            <a:off x="4312088" y="2548758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Accumulated Population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rot="20194726">
            <a:off x="4312779" y="489858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Accumulated Population FR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9376682" y="2286895"/>
            <a:ext cx="0" cy="2678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742988" y="2300124"/>
            <a:ext cx="119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endParaRPr lang="en-US" dirty="0"/>
          </a:p>
        </p:txBody>
      </p:sp>
      <p:cxnSp>
        <p:nvCxnSpPr>
          <p:cNvPr id="7" name="Straight Arrow Connector 6"/>
          <p:cNvCxnSpPr>
            <a:stCxn id="17" idx="2"/>
          </p:cNvCxnSpPr>
          <p:nvPr/>
        </p:nvCxnSpPr>
        <p:spPr>
          <a:xfrm flipH="1">
            <a:off x="9511230" y="2669456"/>
            <a:ext cx="828556" cy="5828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624500" y="3438378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alarm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7311118">
            <a:off x="9483577" y="4193704"/>
            <a:ext cx="451302" cy="8556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639140" y="3755070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6397351">
            <a:off x="10590335" y="4285487"/>
            <a:ext cx="399976" cy="8556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0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753034" y="523220"/>
                <a:ext cx="10520980" cy="6572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Variance</a:t>
                </a:r>
              </a:p>
              <a:p>
                <a:endPara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each </a:t>
                </a:r>
                <a:r>
                  <a:rPr lang="en-US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condition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variance scaler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𝑢𝑠𝑒𝑑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Duration</a:t>
                </a:r>
                <a:endPara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Considering the delay of neural activity, for a given stimulus duration, the time window for neural decoding is extended by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ms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extra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ms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added considering the difference between online saccade off and offline saccade off</a:t>
                </a: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34" y="523220"/>
                <a:ext cx="10520980" cy="6572825"/>
              </a:xfrm>
              <a:prstGeom prst="rect">
                <a:avLst/>
              </a:prstGeom>
              <a:blipFill>
                <a:blip r:embed="rId2"/>
                <a:stretch>
                  <a:fillRect l="-1043" t="-835" r="-1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7575" y="0"/>
            <a:ext cx="992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Approach  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Compensate Variance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Duration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9223578"/>
                  </p:ext>
                </p:extLst>
              </p:nvPr>
            </p:nvGraphicFramePr>
            <p:xfrm>
              <a:off x="2032000" y="1636025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292742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1984423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6356053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51252561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059276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Cells</a:t>
                          </a:r>
                          <a:endParaRPr lang="en-US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9589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0°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32712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32475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3269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5919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88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4°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29166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28792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4610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8408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4628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8°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20325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20869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4771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8640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975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9223578"/>
                  </p:ext>
                </p:extLst>
              </p:nvPr>
            </p:nvGraphicFramePr>
            <p:xfrm>
              <a:off x="2032000" y="1636025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292742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1984423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6356053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51252561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059276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Cells</a:t>
                          </a:r>
                          <a:endParaRPr lang="en-US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9589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5" t="-108197" r="-401124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32712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32475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3269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5919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88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5" t="-208197" r="-401124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29166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28792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4610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8408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4628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5" t="-308197" r="-401124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20325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20869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4771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8640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975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1969978"/>
                  </p:ext>
                </p:extLst>
              </p:nvPr>
            </p:nvGraphicFramePr>
            <p:xfrm>
              <a:off x="2032000" y="3254234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292742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1984423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6356053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51252561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059276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Used Cells</a:t>
                          </a:r>
                          <a:endParaRPr lang="en-US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9589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0°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667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88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4°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624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603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4628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smtClean="0">
                              <a:solidFill>
                                <a:schemeClr val="lt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Ecc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kern="1200" dirty="0" smtClean="0">
                                  <a:solidFill>
                                    <a:schemeClr val="lt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8°</m:t>
                              </m:r>
                            </m:oMath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484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975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1969978"/>
                  </p:ext>
                </p:extLst>
              </p:nvPr>
            </p:nvGraphicFramePr>
            <p:xfrm>
              <a:off x="2032000" y="3254234"/>
              <a:ext cx="8128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324292742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1984423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63560530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51252561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059276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Used Cells</a:t>
                          </a:r>
                          <a:endParaRPr lang="en-US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On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 Off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95890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106452" r="-401124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670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667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117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888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209836" r="-401124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624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603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96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46280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5" t="-309836" r="-401124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484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499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</a:t>
                          </a:r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4975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6823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Construction: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Mosaics, 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6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5" y="0"/>
            <a:ext cx="100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 &gt;  Psychometric Curves by Layers Average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0" y="648521"/>
            <a:ext cx="10863832" cy="614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6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78" y="383365"/>
            <a:ext cx="12952208" cy="65638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 &gt;  Contrast Threshold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10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Results  &gt;  Contrast Threshold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5121" y="811433"/>
            <a:ext cx="6536509" cy="5967655"/>
            <a:chOff x="799713" y="811433"/>
            <a:chExt cx="6536509" cy="59676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845" y="811433"/>
              <a:ext cx="5770377" cy="59676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16200000">
              <a:off x="442083" y="3397866"/>
              <a:ext cx="1176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35205" y="692863"/>
            <a:ext cx="957081" cy="6086225"/>
            <a:chOff x="8554751" y="692863"/>
            <a:chExt cx="957081" cy="6086225"/>
          </a:xfrm>
        </p:grpSpPr>
        <p:sp>
          <p:nvSpPr>
            <p:cNvPr id="9" name="Rectangle 8"/>
            <p:cNvSpPr/>
            <p:nvPr/>
          </p:nvSpPr>
          <p:spPr>
            <a:xfrm rot="16200000">
              <a:off x="8274867" y="3397867"/>
              <a:ext cx="1021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95793"/>
            <a:stretch/>
          </p:blipFill>
          <p:spPr>
            <a:xfrm>
              <a:off x="9056207" y="692863"/>
              <a:ext cx="455625" cy="6086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499" y="1918088"/>
            <a:ext cx="5796656" cy="48966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3"/>
          <a:stretch/>
        </p:blipFill>
        <p:spPr>
          <a:xfrm>
            <a:off x="9412940" y="383365"/>
            <a:ext cx="3227289" cy="65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Results  &gt;  Contrast Threshold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5121" y="811433"/>
            <a:ext cx="6536509" cy="5967655"/>
            <a:chOff x="799713" y="811433"/>
            <a:chExt cx="6536509" cy="59676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845" y="811433"/>
              <a:ext cx="5770377" cy="59676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16200000">
              <a:off x="442083" y="3397866"/>
              <a:ext cx="1176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</a:t>
              </a:r>
              <a:endParaRPr lang="en-US" sz="2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29" y="1886252"/>
            <a:ext cx="6867524" cy="4892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6"/>
          <a:stretch/>
        </p:blipFill>
        <p:spPr>
          <a:xfrm>
            <a:off x="9423698" y="383365"/>
            <a:ext cx="3216531" cy="656380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435205" y="692863"/>
            <a:ext cx="957081" cy="6086225"/>
            <a:chOff x="8554751" y="692863"/>
            <a:chExt cx="957081" cy="6086225"/>
          </a:xfrm>
        </p:grpSpPr>
        <p:sp>
          <p:nvSpPr>
            <p:cNvPr id="21" name="Rectangle 20"/>
            <p:cNvSpPr/>
            <p:nvPr/>
          </p:nvSpPr>
          <p:spPr>
            <a:xfrm rot="16200000">
              <a:off x="8274867" y="3397867"/>
              <a:ext cx="1021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r="95793"/>
            <a:stretch/>
          </p:blipFill>
          <p:spPr>
            <a:xfrm>
              <a:off x="9056207" y="692863"/>
              <a:ext cx="455625" cy="608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30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  &gt;  Results  &gt;  Contrast Threshold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5121" y="811433"/>
            <a:ext cx="6536509" cy="5967655"/>
            <a:chOff x="799713" y="811433"/>
            <a:chExt cx="6536509" cy="59676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845" y="811433"/>
              <a:ext cx="5770377" cy="59676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16200000">
              <a:off x="442083" y="3397866"/>
              <a:ext cx="1176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</a:t>
              </a:r>
              <a:endParaRPr lang="en-US" sz="2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29" y="1886252"/>
            <a:ext cx="6867524" cy="48928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6"/>
          <a:stretch/>
        </p:blipFill>
        <p:spPr>
          <a:xfrm>
            <a:off x="9423698" y="383365"/>
            <a:ext cx="3216531" cy="656380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435205" y="692863"/>
            <a:ext cx="957081" cy="6086225"/>
            <a:chOff x="8554751" y="692863"/>
            <a:chExt cx="957081" cy="6086225"/>
          </a:xfrm>
        </p:grpSpPr>
        <p:sp>
          <p:nvSpPr>
            <p:cNvPr id="22" name="Rectangle 21"/>
            <p:cNvSpPr/>
            <p:nvPr/>
          </p:nvSpPr>
          <p:spPr>
            <a:xfrm rot="16200000">
              <a:off x="8274867" y="3397867"/>
              <a:ext cx="1021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r="95793"/>
            <a:stretch/>
          </p:blipFill>
          <p:spPr>
            <a:xfrm>
              <a:off x="9056207" y="692863"/>
              <a:ext cx="455625" cy="608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03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Construction: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Mosaics, 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3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012C52-9037-4F45-A6BF-997A757FFDC4}"/>
              </a:ext>
            </a:extLst>
          </p:cNvPr>
          <p:cNvSpPr txBox="1">
            <a:spLocks/>
          </p:cNvSpPr>
          <p:nvPr/>
        </p:nvSpPr>
        <p:spPr>
          <a:xfrm>
            <a:off x="2504486" y="1037010"/>
            <a:ext cx="8990311" cy="4460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 Empirical Results</a:t>
            </a:r>
          </a:p>
          <a:p>
            <a:pPr marL="152396" algn="l"/>
            <a:endParaRPr lang="en-US" sz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increases 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prolongs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10 cpd</a:t>
            </a:r>
          </a:p>
          <a:p>
            <a:pPr marL="952496" lvl="1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increment mostly happens within 150 ms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 in contrast sensitivity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is higher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Foveal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is higher than eccentric for 10 cpd, but the opposite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1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 on all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96" algn="l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96" algn="l"/>
            <a:endParaRPr lang="en-US" sz="1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that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10 cpd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caused by ocular drifts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488112"/>
              </p:ext>
            </p:extLst>
          </p:nvPr>
        </p:nvGraphicFramePr>
        <p:xfrm>
          <a:off x="1972701" y="1595605"/>
          <a:ext cx="445724" cy="44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Image" r:id="rId3" imgW="2120400" imgH="2120400" progId="Photoshop.Image.13">
                  <p:embed/>
                </p:oleObj>
              </mc:Choice>
              <mc:Fallback>
                <p:oleObj name="Image" r:id="rId3" imgW="2120400" imgH="2120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2701" y="1595605"/>
                        <a:ext cx="445724" cy="445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378364"/>
              </p:ext>
            </p:extLst>
          </p:nvPr>
        </p:nvGraphicFramePr>
        <p:xfrm>
          <a:off x="1972701" y="2299397"/>
          <a:ext cx="445724" cy="44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Image" r:id="rId5" imgW="2120400" imgH="2120400" progId="Photoshop.Image.13">
                  <p:embed/>
                </p:oleObj>
              </mc:Choice>
              <mc:Fallback>
                <p:oleObj name="Image" r:id="rId5" imgW="2120400" imgH="2120400" progId="Photoshop.Image.1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2701" y="2299397"/>
                        <a:ext cx="445724" cy="445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45168"/>
              </p:ext>
            </p:extLst>
          </p:nvPr>
        </p:nvGraphicFramePr>
        <p:xfrm>
          <a:off x="1972701" y="2815534"/>
          <a:ext cx="445724" cy="44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Image" r:id="rId6" imgW="2120400" imgH="2120400" progId="Photoshop.Image.13">
                  <p:embed/>
                </p:oleObj>
              </mc:Choice>
              <mc:Fallback>
                <p:oleObj name="Image" r:id="rId6" imgW="2120400" imgH="2120400" progId="Photoshop.Image.1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2701" y="2815534"/>
                        <a:ext cx="445724" cy="445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788177"/>
              </p:ext>
            </p:extLst>
          </p:nvPr>
        </p:nvGraphicFramePr>
        <p:xfrm>
          <a:off x="1972701" y="3331671"/>
          <a:ext cx="445724" cy="44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Image" r:id="rId7" imgW="2120400" imgH="2120400" progId="Photoshop.Image.13">
                  <p:embed/>
                </p:oleObj>
              </mc:Choice>
              <mc:Fallback>
                <p:oleObj name="Image" r:id="rId7" imgW="2120400" imgH="2120400" progId="Photoshop.Image.1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2701" y="3331671"/>
                        <a:ext cx="445724" cy="445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871343"/>
              </p:ext>
            </p:extLst>
          </p:nvPr>
        </p:nvGraphicFramePr>
        <p:xfrm>
          <a:off x="1770636" y="5142642"/>
          <a:ext cx="849854" cy="849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Image" r:id="rId8" imgW="6348960" imgH="6348960" progId="Photoshop.Image.13">
                  <p:embed/>
                </p:oleObj>
              </mc:Choice>
              <mc:Fallback>
                <p:oleObj name="Image" r:id="rId8" imgW="6348960" imgH="6348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0636" y="5142642"/>
                        <a:ext cx="849854" cy="849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135660"/>
              </p:ext>
            </p:extLst>
          </p:nvPr>
        </p:nvGraphicFramePr>
        <p:xfrm>
          <a:off x="1739366" y="3765893"/>
          <a:ext cx="849854" cy="849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Image" r:id="rId10" imgW="6348960" imgH="6348960" progId="Photoshop.Image.13">
                  <p:embed/>
                </p:oleObj>
              </mc:Choice>
              <mc:Fallback>
                <p:oleObj name="Image" r:id="rId10" imgW="6348960" imgH="6348960" progId="Photoshop.Image.1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39366" y="3765893"/>
                        <a:ext cx="849854" cy="849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4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 &gt;  Behavioral Study  &gt;  Paradigm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18" y="985838"/>
            <a:ext cx="8849844" cy="39862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712918" y="5568018"/>
                <a:ext cx="325922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Eccentricity: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4°</m:t>
                    </m:r>
                  </m:oMath>
                </a14:m>
                <a:r>
                  <a:rPr lang="en-US" sz="2000" dirty="0" smtClean="0"/>
                  <a:t>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8°</m:t>
                    </m:r>
                  </m:oMath>
                </a14:m>
                <a:endParaRPr lang="en-US" sz="2000" dirty="0" smtClean="0"/>
              </a:p>
              <a:p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Duration:       50, 150, 500 ms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918" y="5568018"/>
                <a:ext cx="3259226" cy="707886"/>
              </a:xfrm>
              <a:prstGeom prst="rect">
                <a:avLst/>
              </a:prstGeom>
              <a:blipFill>
                <a:blip r:embed="rId3"/>
                <a:stretch>
                  <a:fillRect l="-2056" t="-5128" r="-935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81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64268" y="541466"/>
                <a:ext cx="8481682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temporal receptive field, all cells are assumed to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Based on the assumption that RGCs are </a:t>
                </a: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insensitive at all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0 Hz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Benardete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Kaplan 1997 and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Benardete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Kaplan 1999 reported that P cells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always/substantially smaller than 1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validate this? Or, do we need this assumption at all?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 the model predicts the false alarm rate?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268" y="541466"/>
                <a:ext cx="8481682" cy="5355312"/>
              </a:xfrm>
              <a:prstGeom prst="rect">
                <a:avLst/>
              </a:prstGeom>
              <a:blipFill>
                <a:blip r:embed="rId2"/>
                <a:stretch>
                  <a:fillRect l="-935" r="-144" b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2810898" y="2662908"/>
            <a:ext cx="7188422" cy="2312507"/>
            <a:chOff x="1820172" y="4023609"/>
            <a:chExt cx="8810697" cy="2834391"/>
          </a:xfrm>
        </p:grpSpPr>
        <p:grpSp>
          <p:nvGrpSpPr>
            <p:cNvPr id="13" name="Group 12"/>
            <p:cNvGrpSpPr/>
            <p:nvPr/>
          </p:nvGrpSpPr>
          <p:grpSpPr>
            <a:xfrm>
              <a:off x="1820172" y="5378974"/>
              <a:ext cx="8810697" cy="1479026"/>
              <a:chOff x="481012" y="1285484"/>
              <a:chExt cx="11253788" cy="188914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b="78751"/>
              <a:stretch/>
            </p:blipFill>
            <p:spPr>
              <a:xfrm>
                <a:off x="481012" y="1285484"/>
                <a:ext cx="11229975" cy="103220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t="82024"/>
              <a:stretch/>
            </p:blipFill>
            <p:spPr>
              <a:xfrm>
                <a:off x="504825" y="2301390"/>
                <a:ext cx="11229975" cy="873235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1866780" y="4023609"/>
              <a:ext cx="8754768" cy="1383720"/>
              <a:chOff x="504825" y="1057275"/>
              <a:chExt cx="11182350" cy="176740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b="79345"/>
              <a:stretch/>
            </p:blipFill>
            <p:spPr>
              <a:xfrm>
                <a:off x="504825" y="1057275"/>
                <a:ext cx="11182350" cy="97975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/>
              <a:srcRect t="81982" b="1413"/>
              <a:stretch/>
            </p:blipFill>
            <p:spPr>
              <a:xfrm>
                <a:off x="504825" y="2037030"/>
                <a:ext cx="11182350" cy="7876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4717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8183" y="2205317"/>
            <a:ext cx="4055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</a:t>
            </a:r>
          </a:p>
          <a:p>
            <a:pPr algn="ctr"/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Attention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309" y="5712310"/>
            <a:ext cx="6316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AD: in-lab subjects needed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8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Plan: Decision Making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375" y="434459"/>
            <a:ext cx="561022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decision model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made at the time point reaching the threshold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 in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primacy effect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implementation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made at the end of integration time window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Alternatives: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time point reaching the threshold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time point reaching the threshold after stimulus offset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an upper limit of the window length?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7" y="4239805"/>
            <a:ext cx="6743765" cy="23991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6350" y="552047"/>
            <a:ext cx="5583950" cy="3605365"/>
            <a:chOff x="292975" y="628247"/>
            <a:chExt cx="6186896" cy="3994667"/>
          </a:xfrm>
        </p:grpSpPr>
        <p:grpSp>
          <p:nvGrpSpPr>
            <p:cNvPr id="7" name="Group 6"/>
            <p:cNvGrpSpPr/>
            <p:nvPr/>
          </p:nvGrpSpPr>
          <p:grpSpPr>
            <a:xfrm>
              <a:off x="292975" y="628247"/>
              <a:ext cx="6186896" cy="3994667"/>
              <a:chOff x="150744" y="1693069"/>
              <a:chExt cx="7013711" cy="452851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744" y="1892478"/>
                <a:ext cx="7013711" cy="4329104"/>
              </a:xfrm>
              <a:prstGeom prst="rect">
                <a:avLst/>
              </a:prstGeom>
            </p:spPr>
          </p:pic>
          <p:sp>
            <p:nvSpPr>
              <p:cNvPr id="5" name="Down Arrow 4"/>
              <p:cNvSpPr/>
              <p:nvPr/>
            </p:nvSpPr>
            <p:spPr>
              <a:xfrm>
                <a:off x="3206782" y="1693069"/>
                <a:ext cx="157655" cy="398818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57920" y="4121430"/>
              <a:ext cx="3623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Shadlen</a:t>
              </a:r>
              <a:r>
                <a:rPr lang="en-US" altLang="zh-C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Shohamy</a:t>
              </a:r>
              <a:r>
                <a:rPr lang="en-US" altLang="zh-CN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Neuron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28271" y="6532617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Lange, et al.,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eLife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preparation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2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Plan: RV1 Model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1" y="632789"/>
            <a:ext cx="5623034" cy="62252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1667" y="648866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Bradley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5" name="Rectangle 4"/>
          <p:cNvSpPr/>
          <p:nvPr/>
        </p:nvSpPr>
        <p:spPr>
          <a:xfrm>
            <a:off x="6507138" y="632789"/>
            <a:ext cx="527372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cortical mechanisms to:</a:t>
            </a:r>
          </a:p>
          <a:p>
            <a:endParaRPr lang="en-US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 the spatial frequency and orientation content in the RGC responses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Pool the neural responses to make perceptual decisions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8575" y="3202293"/>
            <a:ext cx="101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 Cells)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7138" y="2828675"/>
            <a:ext cx="527372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cells used because:</a:t>
            </a:r>
          </a:p>
          <a:p>
            <a:endParaRPr lang="en-US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shows that they are responsible for detection performance under conditions of low to moderate temporal frequency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assumption does not hold in our case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6967" y="539733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trike="sngStrik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看不</a:t>
            </a:r>
            <a:r>
              <a:rPr lang="zh-CN" altLang="en-US" strike="sngStrik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到希望</a:t>
            </a:r>
            <a:endParaRPr lang="en-US" strike="sngStrik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0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-96973" y="1313792"/>
            <a:ext cx="5397050" cy="3932908"/>
            <a:chOff x="638752" y="1030013"/>
            <a:chExt cx="5397050" cy="39329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r="75741" b="56740"/>
            <a:stretch/>
          </p:blipFill>
          <p:spPr>
            <a:xfrm>
              <a:off x="1639296" y="1030013"/>
              <a:ext cx="3426689" cy="303091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2156204">
              <a:off x="638752" y="4550205"/>
              <a:ext cx="1678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 weights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9995290">
              <a:off x="4096168" y="4593589"/>
              <a:ext cx="19396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Temporal weights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Left Brace 28"/>
            <p:cNvSpPr/>
            <p:nvPr/>
          </p:nvSpPr>
          <p:spPr>
            <a:xfrm rot="18379311">
              <a:off x="1724849" y="3372746"/>
              <a:ext cx="503277" cy="1629103"/>
            </a:xfrm>
            <a:prstGeom prst="leftBrac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/>
            <p:cNvSpPr/>
            <p:nvPr/>
          </p:nvSpPr>
          <p:spPr>
            <a:xfrm rot="14652263">
              <a:off x="4439604" y="3339294"/>
              <a:ext cx="503277" cy="1629103"/>
            </a:xfrm>
            <a:prstGeom prst="leftBrac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396790" y="261610"/>
                <a:ext cx="6679596" cy="6481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Thresholding</a:t>
                </a: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Uniform spatial &amp; temporal weights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 a threshold for decision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  &lt;=  given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false alarm rate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(~10%)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weights following structure of annulus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Weights following cosine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𝑂𝑁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0.5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+0.5</m:t>
                      </m:r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𝑂𝐹𝐹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−0.5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+0.5</m:t>
                      </m:r>
                    </m:oMath>
                  </m:oMathPara>
                </a14:m>
                <a:endParaRPr lang="en-US" sz="2400" dirty="0" smtClean="0"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eccentricity of neuron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spatial frequency and radius of the annulus respectively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Considering another set of weights with opposite phase?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Temporal weights determined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two probability distributions of population activity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790" y="261610"/>
                <a:ext cx="6679596" cy="6481903"/>
              </a:xfrm>
              <a:prstGeom prst="rect">
                <a:avLst/>
              </a:prstGeom>
              <a:blipFill>
                <a:blip r:embed="rId3"/>
                <a:stretch>
                  <a:fillRect l="-1186" r="-1277" b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69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0541" y="1174376"/>
            <a:ext cx="90364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Neurons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Locations, Traces, Numbers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Firing Rate Profile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US" altLang="zh-CN" sz="2800" dirty="0" err="1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Thresholding</a:t>
            </a:r>
            <a:endParaRPr lang="en-US" altLang="zh-CN" sz="28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Cosine Spatial Weights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Weight by </a:t>
            </a:r>
            <a:r>
              <a:rPr lang="en-US" sz="28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𝑑′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7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Cosine Spatial Weights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0332" y="2003177"/>
                <a:ext cx="6345777" cy="27885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Weights following cosine function</a:t>
                </a:r>
              </a:p>
              <a:p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𝑂𝑁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0.5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+0.5</m:t>
                      </m:r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𝑂𝐹𝐹</m:t>
                          </m:r>
                        </m:sup>
                      </m:sSubSup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−0.5</m:t>
                          </m:r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24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+0.5</m:t>
                      </m:r>
                    </m:oMath>
                  </m:oMathPara>
                </a14:m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eccentricity of neuron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the spatial frequency and radius of the annulus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32" y="2003177"/>
                <a:ext cx="6345777" cy="2788584"/>
              </a:xfrm>
              <a:prstGeom prst="rect">
                <a:avLst/>
              </a:prstGeom>
              <a:blipFill>
                <a:blip r:embed="rId3"/>
                <a:stretch>
                  <a:fillRect l="-1537" t="-1751" b="-4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390" y="1621057"/>
            <a:ext cx="44958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Cosine Spatial Weights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11797" y="580798"/>
            <a:ext cx="8158939" cy="6277202"/>
            <a:chOff x="1211797" y="580798"/>
            <a:chExt cx="8158939" cy="62772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797" y="658838"/>
              <a:ext cx="1988708" cy="614992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301" y="708077"/>
              <a:ext cx="1983346" cy="614992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592808" y="605259"/>
              <a:ext cx="141577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POn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POff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1076" y="580798"/>
              <a:ext cx="15696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MOn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en-US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MOff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841102" y="586967"/>
            <a:ext cx="12788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&amp;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9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Cosine Spatial Weights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05121" y="811433"/>
            <a:ext cx="6536509" cy="5967655"/>
            <a:chOff x="799713" y="811433"/>
            <a:chExt cx="6536509" cy="59676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845" y="811433"/>
              <a:ext cx="5770377" cy="59676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16200000">
              <a:off x="442083" y="3397866"/>
              <a:ext cx="1176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</a:t>
              </a:r>
              <a:endParaRPr lang="en-US"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70672" y="586967"/>
            <a:ext cx="2649274" cy="6192121"/>
            <a:chOff x="8470672" y="586967"/>
            <a:chExt cx="2649274" cy="6192121"/>
          </a:xfrm>
        </p:grpSpPr>
        <p:grpSp>
          <p:nvGrpSpPr>
            <p:cNvPr id="11" name="Group 10"/>
            <p:cNvGrpSpPr/>
            <p:nvPr/>
          </p:nvGrpSpPr>
          <p:grpSpPr>
            <a:xfrm>
              <a:off x="8470672" y="692863"/>
              <a:ext cx="830960" cy="6086225"/>
              <a:chOff x="8512712" y="692863"/>
              <a:chExt cx="830960" cy="6086225"/>
            </a:xfrm>
          </p:grpSpPr>
          <p:sp>
            <p:nvSpPr>
              <p:cNvPr id="9" name="Rectangle 8"/>
              <p:cNvSpPr/>
              <p:nvPr/>
            </p:nvSpPr>
            <p:spPr>
              <a:xfrm rot="16200000">
                <a:off x="8232828" y="3397867"/>
                <a:ext cx="10214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</a:t>
                </a:r>
                <a:endParaRPr lang="en-US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r="95793"/>
              <a:stretch/>
            </p:blipFill>
            <p:spPr>
              <a:xfrm>
                <a:off x="8888047" y="692863"/>
                <a:ext cx="455625" cy="6086225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9841102" y="586967"/>
              <a:ext cx="12788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&amp; 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291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Cosine Spatial Weights</a:t>
            </a:r>
          </a:p>
        </p:txBody>
      </p:sp>
    </p:spTree>
    <p:extLst>
      <p:ext uri="{BB962C8B-B14F-4D97-AF65-F5344CB8AC3E}">
        <p14:creationId xmlns:p14="http://schemas.microsoft.com/office/powerpoint/2010/main" val="66259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 Behavioral Study  &gt;  Results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645"/>
            <a:ext cx="6781800" cy="5728880"/>
          </a:xfrm>
          <a:prstGeom prst="rect">
            <a:avLst/>
          </a:prstGeom>
        </p:spPr>
      </p:pic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B6012C52-9037-4F45-A6BF-997A757FFDC4}"/>
              </a:ext>
            </a:extLst>
          </p:cNvPr>
          <p:cNvSpPr txBox="1">
            <a:spLocks/>
          </p:cNvSpPr>
          <p:nvPr/>
        </p:nvSpPr>
        <p:spPr>
          <a:xfrm>
            <a:off x="6962775" y="875645"/>
            <a:ext cx="4962525" cy="3258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increases as duration prolongs for 10 cpd</a:t>
            </a:r>
          </a:p>
          <a:p>
            <a:pPr marL="952496" lvl="1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increment mostly happens within 150 ms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 in contrast sensitivity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is higher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Foveal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is higher than eccentric for 10 cpd, but the opposite for 2 cpd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2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40541" y="1174376"/>
                <a:ext cx="903642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altLang="zh-CN" sz="2800" dirty="0" smtClean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Network Framework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Neurons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 smtClean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Locations, Traces, Numbers</a:t>
                </a:r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smtClean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Sensitivity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Videos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Firing Rate Profile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Decoding</a:t>
                </a:r>
                <a:endParaRPr lang="en-US" altLang="zh-C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US" altLang="zh-CN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</a:t>
                </a: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US" altLang="zh-CN" sz="2800" dirty="0" smtClean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 </a:t>
                </a:r>
                <a:r>
                  <a:rPr lang="en-US" altLang="zh-CN" sz="2800" dirty="0" err="1" smtClean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Thresholding</a:t>
                </a:r>
                <a:endParaRPr lang="en-US" altLang="zh-CN" sz="2800" dirty="0" smtClean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Cosine Spatial Weights</a:t>
                </a: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Temporal Weight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371600" lvl="2" indent="-457200">
                  <a:buFont typeface="Courier New" panose="02070309020205020404" pitchFamily="49" charset="0"/>
                  <a:buChar char="o"/>
                </a:pPr>
                <a:r>
                  <a:rPr lang="en-US" sz="28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541" y="1174376"/>
                <a:ext cx="9036424" cy="5262979"/>
              </a:xfrm>
              <a:prstGeom prst="rect">
                <a:avLst/>
              </a:prstGeom>
              <a:blipFill>
                <a:blip r:embed="rId2"/>
                <a:stretch>
                  <a:fillRect l="-1147" t="-1275" b="-2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Temporal Weight by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𝑑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94941" y="3137050"/>
                <a:ext cx="4790245" cy="975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0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𝑝𝑟𝑒𝑠𝑒𝑛𝑡</m:t>
                                </m:r>
                              </m:sub>
                            </m:sSub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𝑎𝑏𝑠𝑒𝑛𝑡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𝑝𝑟𝑒𝑠𝑒𝑛𝑡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𝑎𝑏𝑠𝑒𝑛𝑡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941" y="3137050"/>
                <a:ext cx="4790245" cy="975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869" y="2350768"/>
            <a:ext cx="4330262" cy="3318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63649" y="1384002"/>
                <a:ext cx="28779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population at time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</m:oMath>
                </a14:m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649" y="1384002"/>
                <a:ext cx="2877904" cy="400110"/>
              </a:xfrm>
              <a:prstGeom prst="rect">
                <a:avLst/>
              </a:prstGeom>
              <a:blipFill>
                <a:blip r:embed="rId5"/>
                <a:stretch>
                  <a:fillRect l="-2331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8000250" y="5300873"/>
            <a:ext cx="299152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mean firing rate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849711" y="1923393"/>
            <a:ext cx="0" cy="427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90539" y="1923393"/>
            <a:ext cx="0" cy="427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871620" y="2133600"/>
            <a:ext cx="79878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047948" y="1769867"/>
                <a:ext cx="5093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948" y="1769867"/>
                <a:ext cx="5093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1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Temporal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by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𝑑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0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Temporal Weight by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𝑑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05121" y="811433"/>
            <a:ext cx="6536509" cy="5967655"/>
            <a:chOff x="799713" y="811433"/>
            <a:chExt cx="6536509" cy="59676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845" y="811433"/>
              <a:ext cx="5770377" cy="596765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16200000">
              <a:off x="442083" y="3397866"/>
              <a:ext cx="1176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</a:t>
              </a:r>
              <a:endParaRPr lang="en-US" sz="2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18122" y="692863"/>
            <a:ext cx="957081" cy="6086225"/>
            <a:chOff x="8512712" y="692863"/>
            <a:chExt cx="957081" cy="6086225"/>
          </a:xfrm>
        </p:grpSpPr>
        <p:sp>
          <p:nvSpPr>
            <p:cNvPr id="9" name="Rectangle 8"/>
            <p:cNvSpPr/>
            <p:nvPr/>
          </p:nvSpPr>
          <p:spPr>
            <a:xfrm rot="16200000">
              <a:off x="8232828" y="3397867"/>
              <a:ext cx="1021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95793"/>
            <a:stretch/>
          </p:blipFill>
          <p:spPr>
            <a:xfrm>
              <a:off x="9014168" y="692863"/>
              <a:ext cx="455625" cy="608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48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Decoding: Approach: Temporal Weight by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𝑑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′</a:t>
            </a:r>
          </a:p>
        </p:txBody>
      </p:sp>
    </p:spTree>
    <p:extLst>
      <p:ext uri="{BB962C8B-B14F-4D97-AF65-F5344CB8AC3E}">
        <p14:creationId xmlns:p14="http://schemas.microsoft.com/office/powerpoint/2010/main" val="110971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 Goals of the Model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645"/>
            <a:ext cx="6781800" cy="5728880"/>
          </a:xfrm>
          <a:prstGeom prst="rect">
            <a:avLst/>
          </a:prstGeom>
        </p:spPr>
      </p:pic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B6012C52-9037-4F45-A6BF-997A757FFDC4}"/>
              </a:ext>
            </a:extLst>
          </p:cNvPr>
          <p:cNvSpPr txBox="1">
            <a:spLocks/>
          </p:cNvSpPr>
          <p:nvPr/>
        </p:nvSpPr>
        <p:spPr>
          <a:xfrm>
            <a:off x="6962775" y="875645"/>
            <a:ext cx="4962525" cy="3258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increases 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prolongs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10 cpd</a:t>
            </a:r>
          </a:p>
          <a:p>
            <a:pPr marL="952496" lvl="1" indent="-342900" algn="l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increment mostly happens within 150 ms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 in contrast sensitivity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endParaRPr lang="en-US" sz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 sensitivity is higher for 2 cpd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Foveal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is higher than eccentric for 10 cpd, but the opposite for 2 cpd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6012C52-9037-4F45-A6BF-997A757FFDC4}"/>
              </a:ext>
            </a:extLst>
          </p:cNvPr>
          <p:cNvSpPr txBox="1">
            <a:spLocks/>
          </p:cNvSpPr>
          <p:nvPr/>
        </p:nvSpPr>
        <p:spPr>
          <a:xfrm>
            <a:off x="6962775" y="4486274"/>
            <a:ext cx="4962525" cy="1878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algn="l"/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a neuronal model based on RGCs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Replicate the above behavioral results</a:t>
            </a:r>
          </a:p>
          <a:p>
            <a:pPr marL="495296" indent="-342900" algn="l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that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 of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cpd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caused by ocular drifts</a:t>
            </a:r>
          </a:p>
        </p:txBody>
      </p:sp>
    </p:spTree>
    <p:extLst>
      <p:ext uri="{BB962C8B-B14F-4D97-AF65-F5344CB8AC3E}">
        <p14:creationId xmlns:p14="http://schemas.microsoft.com/office/powerpoint/2010/main" val="240012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 </a:t>
            </a: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Construction: Mosaics, RFs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48757" y="738088"/>
            <a:ext cx="1644248" cy="2764803"/>
            <a:chOff x="632462" y="1450184"/>
            <a:chExt cx="1644248" cy="2764803"/>
          </a:xfrm>
        </p:grpSpPr>
        <p:grpSp>
          <p:nvGrpSpPr>
            <p:cNvPr id="29" name="Group 28"/>
            <p:cNvGrpSpPr/>
            <p:nvPr/>
          </p:nvGrpSpPr>
          <p:grpSpPr>
            <a:xfrm>
              <a:off x="658981" y="3542993"/>
              <a:ext cx="1551019" cy="671994"/>
              <a:chOff x="525945" y="5235244"/>
              <a:chExt cx="1551019" cy="6719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5945" y="5235244"/>
                <a:ext cx="1551019" cy="418182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763657" y="5537906"/>
                <a:ext cx="10983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Eye trace</a:t>
                </a:r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32462" y="1450184"/>
              <a:ext cx="1644248" cy="1613779"/>
              <a:chOff x="529106" y="2838949"/>
              <a:chExt cx="1644248" cy="161377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06" y="3174263"/>
                <a:ext cx="1644248" cy="1278465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858599" y="2838949"/>
                <a:ext cx="10983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Stimulus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1254032" y="3087953"/>
                  <a:ext cx="36091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4032" y="3087953"/>
                  <a:ext cx="36091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695" r="-152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ctangle 34"/>
          <p:cNvSpPr/>
          <p:nvPr/>
        </p:nvSpPr>
        <p:spPr>
          <a:xfrm>
            <a:off x="8542698" y="1632278"/>
            <a:ext cx="1277915" cy="461665"/>
          </a:xfrm>
          <a:prstGeom prst="rect">
            <a:avLst/>
          </a:prstGeom>
          <a:ln w="28575">
            <a:solidFill>
              <a:srgbClr val="96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Decoder</a:t>
            </a:r>
            <a:endParaRPr lang="en-US" sz="24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5407" y="1374704"/>
            <a:ext cx="1614609" cy="556240"/>
            <a:chOff x="6685407" y="1374704"/>
            <a:chExt cx="1614609" cy="556240"/>
          </a:xfrm>
        </p:grpSpPr>
        <p:sp>
          <p:nvSpPr>
            <p:cNvPr id="34" name="Rectangle 33"/>
            <p:cNvSpPr/>
            <p:nvPr/>
          </p:nvSpPr>
          <p:spPr>
            <a:xfrm>
              <a:off x="6685407" y="1374704"/>
              <a:ext cx="1614609" cy="510845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Activity</a:t>
              </a:r>
            </a:p>
            <a:p>
              <a:pPr algn="ctr">
                <a:lnSpc>
                  <a:spcPts val="1600"/>
                </a:lnSpc>
              </a:pP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Maps</a:t>
              </a:r>
              <a:endParaRPr lang="en-US" dirty="0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6783970" y="1814538"/>
              <a:ext cx="1417482" cy="116406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ight Arrow 85"/>
          <p:cNvSpPr/>
          <p:nvPr/>
        </p:nvSpPr>
        <p:spPr>
          <a:xfrm>
            <a:off x="3400974" y="1814237"/>
            <a:ext cx="1417482" cy="11640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820613" y="1091330"/>
            <a:ext cx="1228474" cy="1503263"/>
            <a:chOff x="9820613" y="1091330"/>
            <a:chExt cx="1228474" cy="1503263"/>
          </a:xfrm>
        </p:grpSpPr>
        <p:sp>
          <p:nvSpPr>
            <p:cNvPr id="38" name="Rectangle 37"/>
            <p:cNvSpPr/>
            <p:nvPr/>
          </p:nvSpPr>
          <p:spPr>
            <a:xfrm>
              <a:off x="10528432" y="2225261"/>
              <a:ext cx="520655" cy="369332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820613" y="1091330"/>
              <a:ext cx="1228474" cy="771781"/>
              <a:chOff x="9820613" y="1091330"/>
              <a:chExt cx="1228474" cy="77178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0528432" y="1091330"/>
                <a:ext cx="520655" cy="369332"/>
              </a:xfrm>
              <a:prstGeom prst="rect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Yes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>
                <a:stCxn id="35" idx="3"/>
                <a:endCxn id="37" idx="1"/>
              </p:cNvCxnSpPr>
              <p:nvPr/>
            </p:nvCxnSpPr>
            <p:spPr>
              <a:xfrm flipV="1">
                <a:off x="9820613" y="1275996"/>
                <a:ext cx="707819" cy="587115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/>
            <p:cNvCxnSpPr>
              <a:stCxn id="35" idx="3"/>
              <a:endCxn id="38" idx="1"/>
            </p:cNvCxnSpPr>
            <p:nvPr/>
          </p:nvCxnSpPr>
          <p:spPr>
            <a:xfrm>
              <a:off x="9820613" y="1863111"/>
              <a:ext cx="707819" cy="54681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4718355" y="2280654"/>
            <a:ext cx="3306834" cy="4002256"/>
            <a:chOff x="3214455" y="589521"/>
            <a:chExt cx="3306834" cy="4002256"/>
          </a:xfrm>
        </p:grpSpPr>
        <p:grpSp>
          <p:nvGrpSpPr>
            <p:cNvPr id="36" name="Group 35"/>
            <p:cNvGrpSpPr/>
            <p:nvPr/>
          </p:nvGrpSpPr>
          <p:grpSpPr>
            <a:xfrm>
              <a:off x="3214455" y="1087089"/>
              <a:ext cx="3306834" cy="3504688"/>
              <a:chOff x="4099397" y="2097742"/>
              <a:chExt cx="3306834" cy="35046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099397" y="2097742"/>
                <a:ext cx="2144770" cy="2142065"/>
                <a:chOff x="4429597" y="929342"/>
                <a:chExt cx="2144770" cy="2142065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4429597" y="929342"/>
                  <a:ext cx="2144770" cy="2142065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4429597" y="929342"/>
                  <a:ext cx="69544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 O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4465082" y="2484310"/>
                <a:ext cx="2142065" cy="2155724"/>
                <a:chOff x="4546073" y="3189088"/>
                <a:chExt cx="2142065" cy="2155724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4546073" y="3202747"/>
                  <a:ext cx="2142065" cy="2142065"/>
                </a:xfrm>
                <a:prstGeom prst="rect">
                  <a:avLst/>
                </a:prstGeom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4546073" y="3189088"/>
                  <a:ext cx="7852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 O</a:t>
                  </a:r>
                  <a:r>
                    <a:rPr lang="en-US" altLang="zh-CN" dirty="0" smtClean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FF</a:t>
                  </a:r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794844" y="2983224"/>
                <a:ext cx="2171346" cy="2133951"/>
                <a:chOff x="6476470" y="4271075"/>
                <a:chExt cx="2171346" cy="2133951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flipH="1">
                  <a:off x="6497637" y="4271075"/>
                  <a:ext cx="2150179" cy="2133951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6476470" y="4271075"/>
                  <a:ext cx="7809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 O</a:t>
                  </a:r>
                  <a:r>
                    <a:rPr lang="en-US" altLang="zh-CN" dirty="0" smtClean="0">
                      <a:solidFill>
                        <a:srgbClr val="FF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dirty="0">
                    <a:solidFill>
                      <a:srgbClr val="FF00FF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250297" y="3454956"/>
                <a:ext cx="2155934" cy="2147474"/>
                <a:chOff x="9243548" y="2926404"/>
                <a:chExt cx="2155934" cy="214747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flipH="1">
                  <a:off x="9249303" y="2926404"/>
                  <a:ext cx="2150179" cy="2147474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9243548" y="2926404"/>
                  <a:ext cx="87075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 O</a:t>
                  </a:r>
                  <a:r>
                    <a:rPr lang="en-US" altLang="zh-CN" dirty="0" smtClean="0">
                      <a:solidFill>
                        <a:srgbClr val="00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FF</a:t>
                  </a:r>
                  <a:endParaRPr lang="en-US" dirty="0">
                    <a:solidFill>
                      <a:srgbClr val="00FFFF"/>
                    </a:solidFill>
                  </a:endParaRPr>
                </a:p>
              </p:txBody>
            </p:sp>
          </p:grpSp>
        </p:grpSp>
        <p:sp>
          <p:nvSpPr>
            <p:cNvPr id="49" name="Rectangle 48"/>
            <p:cNvSpPr/>
            <p:nvPr/>
          </p:nvSpPr>
          <p:spPr>
            <a:xfrm rot="3333312">
              <a:off x="5241666" y="1394069"/>
              <a:ext cx="1978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RGC Mosaics</a:t>
              </a:r>
              <a:r>
                <a:rPr lang="en-US" altLang="zh-CN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[1,2,3]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8478701" y="5106769"/>
            <a:ext cx="37894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 Watson,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Drasdo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[3] Dacey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Peterson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PNAS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1995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Benardete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VisNeu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1999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Benardete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Kaplan,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121574" y="1658825"/>
            <a:ext cx="1295547" cy="461665"/>
          </a:xfrm>
          <a:prstGeom prst="rect">
            <a:avLst/>
          </a:prstGeom>
          <a:ln w="28575">
            <a:solidFill>
              <a:srgbClr val="0078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en-US" sz="24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5700668" y="2131443"/>
            <a:ext cx="154292" cy="561720"/>
            <a:chOff x="5697054" y="2472915"/>
            <a:chExt cx="154292" cy="56172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769348" y="2472915"/>
              <a:ext cx="0" cy="561720"/>
            </a:xfrm>
            <a:prstGeom prst="line">
              <a:avLst/>
            </a:prstGeom>
            <a:ln w="28575">
              <a:solidFill>
                <a:srgbClr val="007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697054" y="3022861"/>
              <a:ext cx="154292" cy="0"/>
            </a:xfrm>
            <a:prstGeom prst="line">
              <a:avLst/>
            </a:prstGeom>
            <a:ln w="28575">
              <a:solidFill>
                <a:srgbClr val="007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71749" y="4446839"/>
            <a:ext cx="4787755" cy="2017786"/>
            <a:chOff x="471749" y="4446839"/>
            <a:chExt cx="4787755" cy="2017786"/>
          </a:xfrm>
        </p:grpSpPr>
        <p:cxnSp>
          <p:nvCxnSpPr>
            <p:cNvPr id="85" name="Straight Arrow Connector 84"/>
            <p:cNvCxnSpPr>
              <a:stCxn id="142" idx="3"/>
            </p:cNvCxnSpPr>
            <p:nvPr/>
          </p:nvCxnSpPr>
          <p:spPr>
            <a:xfrm>
              <a:off x="4405055" y="5164282"/>
              <a:ext cx="790833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/>
            <p:cNvGrpSpPr/>
            <p:nvPr/>
          </p:nvGrpSpPr>
          <p:grpSpPr>
            <a:xfrm>
              <a:off x="737930" y="4446839"/>
              <a:ext cx="3667125" cy="1434885"/>
              <a:chOff x="2971800" y="4984965"/>
              <a:chExt cx="3667125" cy="1434885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3067578" y="5063509"/>
                <a:ext cx="3480587" cy="1269310"/>
                <a:chOff x="2015085" y="4908681"/>
                <a:chExt cx="3480587" cy="1269310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>
                  <a:off x="2207496" y="5685548"/>
                  <a:ext cx="826193" cy="492443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/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Spatial</a:t>
                  </a:r>
                </a:p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RF</a:t>
                  </a:r>
                  <a:r>
                    <a:rPr lang="en-US" altLang="zh-CN" sz="16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[4]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243030" y="5685547"/>
                  <a:ext cx="1003544" cy="492443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/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Temporal</a:t>
                  </a:r>
                </a:p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RF</a:t>
                  </a:r>
                  <a:r>
                    <a:rPr lang="en-US" altLang="zh-CN" sz="16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[5,6]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89971" y="5004312"/>
                  <a:ext cx="738327" cy="652591"/>
                </a:xfrm>
                <a:prstGeom prst="rect">
                  <a:avLst/>
                </a:prstGeom>
              </p:spPr>
            </p:pic>
            <p:cxnSp>
              <p:nvCxnSpPr>
                <p:cNvPr id="103" name="Straight Arrow Connector 102"/>
                <p:cNvCxnSpPr>
                  <a:stCxn id="96" idx="3"/>
                </p:cNvCxnSpPr>
                <p:nvPr/>
              </p:nvCxnSpPr>
              <p:spPr>
                <a:xfrm>
                  <a:off x="3028298" y="5330608"/>
                  <a:ext cx="274886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>
                  <a:stCxn id="91" idx="3"/>
                </p:cNvCxnSpPr>
                <p:nvPr/>
              </p:nvCxnSpPr>
              <p:spPr>
                <a:xfrm>
                  <a:off x="5236539" y="5332097"/>
                  <a:ext cx="259133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/>
                <p:cNvCxnSpPr>
                  <a:endCxn id="96" idx="1"/>
                </p:cNvCxnSpPr>
                <p:nvPr/>
              </p:nvCxnSpPr>
              <p:spPr>
                <a:xfrm>
                  <a:off x="2015085" y="5328314"/>
                  <a:ext cx="274886" cy="229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>
                  <a:endCxn id="91" idx="1"/>
                </p:cNvCxnSpPr>
                <p:nvPr/>
              </p:nvCxnSpPr>
              <p:spPr>
                <a:xfrm>
                  <a:off x="4273550" y="5332097"/>
                  <a:ext cx="25185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8" name="Group 127"/>
                <p:cNvGrpSpPr/>
                <p:nvPr/>
              </p:nvGrpSpPr>
              <p:grpSpPr>
                <a:xfrm>
                  <a:off x="4525401" y="4915803"/>
                  <a:ext cx="712702" cy="818317"/>
                  <a:chOff x="4525401" y="4915803"/>
                  <a:chExt cx="712702" cy="818317"/>
                </a:xfrm>
              </p:grpSpPr>
              <p:pic>
                <p:nvPicPr>
                  <p:cNvPr id="91" name="Picture 90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525401" y="4976527"/>
                    <a:ext cx="711138" cy="711139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2" name="Rectangle 121"/>
                      <p:cNvSpPr/>
                      <p:nvPr/>
                    </p:nvSpPr>
                    <p:spPr>
                      <a:xfrm>
                        <a:off x="4993827" y="5426343"/>
                        <a:ext cx="244276" cy="30777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22" name="Rectangle 121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93827" y="5426343"/>
                        <a:ext cx="244276" cy="307777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r="-25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3" name="Rectangle 122"/>
                      <p:cNvSpPr/>
                      <p:nvPr/>
                    </p:nvSpPr>
                    <p:spPr>
                      <a:xfrm>
                        <a:off x="4650927" y="4915803"/>
                        <a:ext cx="244276" cy="30777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23" name="Rectangle 122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0927" y="4915803"/>
                        <a:ext cx="244276" cy="30777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35" name="Group 134"/>
                <p:cNvGrpSpPr/>
                <p:nvPr/>
              </p:nvGrpSpPr>
              <p:grpSpPr>
                <a:xfrm>
                  <a:off x="3245696" y="4908681"/>
                  <a:ext cx="948467" cy="778985"/>
                  <a:chOff x="3230456" y="4908681"/>
                  <a:chExt cx="948467" cy="778985"/>
                </a:xfrm>
              </p:grpSpPr>
              <p:pic>
                <p:nvPicPr>
                  <p:cNvPr id="94" name="Picture 93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419636" y="4973551"/>
                    <a:ext cx="739337" cy="714115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1" name="Rectangle 120"/>
                      <p:cNvSpPr/>
                      <p:nvPr/>
                    </p:nvSpPr>
                    <p:spPr>
                      <a:xfrm>
                        <a:off x="3934647" y="5266323"/>
                        <a:ext cx="244276" cy="30777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21" name="Rectangle 12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34647" y="5266323"/>
                        <a:ext cx="244276" cy="307777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9" name="Rectangle 128"/>
                      <p:cNvSpPr/>
                      <p:nvPr/>
                    </p:nvSpPr>
                    <p:spPr>
                      <a:xfrm>
                        <a:off x="3230456" y="4908681"/>
                        <a:ext cx="244276" cy="30777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400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29" name="Rectangle 12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30456" y="4908681"/>
                        <a:ext cx="244276" cy="307777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r="-75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38" name="TextBox 137"/>
                <p:cNvSpPr txBox="1"/>
                <p:nvPr/>
              </p:nvSpPr>
              <p:spPr>
                <a:xfrm>
                  <a:off x="4380592" y="5685547"/>
                  <a:ext cx="1003544" cy="492443"/>
                </a:xfrm>
                <a:prstGeom prst="rect">
                  <a:avLst/>
                </a:prstGeom>
                <a:noFill/>
              </p:spPr>
              <p:txBody>
                <a:bodyPr wrap="square" tIns="0" bIns="0" rtlCol="0">
                  <a:spAutoFit/>
                </a:bodyPr>
                <a:lstStyle/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Non-</a:t>
                  </a:r>
                </a:p>
                <a:p>
                  <a:pPr algn="ctr" latinLnBrk="1"/>
                  <a:r>
                    <a:rPr lang="en-US" altLang="zh-CN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Linearity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2" name="Rectangle 141"/>
              <p:cNvSpPr/>
              <p:nvPr/>
            </p:nvSpPr>
            <p:spPr>
              <a:xfrm>
                <a:off x="2971800" y="4984965"/>
                <a:ext cx="3667125" cy="1434885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Oval 81"/>
            <p:cNvSpPr/>
            <p:nvPr/>
          </p:nvSpPr>
          <p:spPr>
            <a:xfrm>
              <a:off x="5213785" y="5136192"/>
              <a:ext cx="45719" cy="45719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/>
                <p:cNvSpPr/>
                <p:nvPr/>
              </p:nvSpPr>
              <p:spPr>
                <a:xfrm>
                  <a:off x="471749" y="6021811"/>
                  <a:ext cx="4402872" cy="4428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∫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dirty="0" smtClean="0"/>
                </a:p>
              </p:txBody>
            </p:sp>
          </mc:Choice>
          <mc:Fallback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49" y="6021811"/>
                  <a:ext cx="4402872" cy="442814"/>
                </a:xfrm>
                <a:prstGeom prst="rect">
                  <a:avLst/>
                </a:prstGeom>
                <a:blipFill>
                  <a:blip r:embed="rId16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6748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6" grpId="0" animBg="1"/>
      <p:bldP spid="1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7150" y="773680"/>
            <a:ext cx="6697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Behavioral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on Post Saccadic Dynamics</a:t>
            </a:r>
          </a:p>
          <a:p>
            <a:pPr marL="800100" lvl="2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Model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Framework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Encoder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Construction: Mosaics</a:t>
            </a: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RFs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Modeled Activities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zh-CN" sz="1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Decoding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Summary; </a:t>
            </a:r>
            <a:r>
              <a:rPr lang="en-US" altLang="zh-CN" sz="28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endParaRPr lang="en-US" altLang="zh-CN" sz="2400" dirty="0" smtClean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76" y="0"/>
            <a:ext cx="903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1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67103</TotalTime>
  <Words>1634</Words>
  <Application>Microsoft Office PowerPoint</Application>
  <PresentationFormat>Widescreen</PresentationFormat>
  <Paragraphs>542</Paragraphs>
  <Slides>54</Slides>
  <Notes>26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等线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Adobe Photoshop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 Bin</dc:creator>
  <cp:lastModifiedBy>YANG Bin</cp:lastModifiedBy>
  <cp:revision>804</cp:revision>
  <dcterms:created xsi:type="dcterms:W3CDTF">2020-06-25T22:12:26Z</dcterms:created>
  <dcterms:modified xsi:type="dcterms:W3CDTF">2020-12-02T00:59:19Z</dcterms:modified>
</cp:coreProperties>
</file>