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93" r:id="rId3"/>
    <p:sldId id="257" r:id="rId4"/>
    <p:sldId id="265" r:id="rId5"/>
    <p:sldId id="282" r:id="rId6"/>
    <p:sldId id="258" r:id="rId7"/>
    <p:sldId id="285" r:id="rId8"/>
    <p:sldId id="259" r:id="rId9"/>
    <p:sldId id="284" r:id="rId10"/>
    <p:sldId id="260" r:id="rId11"/>
    <p:sldId id="286" r:id="rId12"/>
    <p:sldId id="261" r:id="rId13"/>
    <p:sldId id="283" r:id="rId14"/>
    <p:sldId id="302" r:id="rId15"/>
    <p:sldId id="290" r:id="rId16"/>
    <p:sldId id="262" r:id="rId17"/>
    <p:sldId id="291" r:id="rId18"/>
    <p:sldId id="263" r:id="rId19"/>
    <p:sldId id="288" r:id="rId20"/>
    <p:sldId id="289" r:id="rId21"/>
    <p:sldId id="292" r:id="rId22"/>
    <p:sldId id="294" r:id="rId23"/>
    <p:sldId id="287" r:id="rId24"/>
    <p:sldId id="296" r:id="rId25"/>
    <p:sldId id="297" r:id="rId26"/>
    <p:sldId id="298" r:id="rId27"/>
    <p:sldId id="299" r:id="rId28"/>
    <p:sldId id="300" r:id="rId29"/>
    <p:sldId id="295" r:id="rId30"/>
    <p:sldId id="30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10" autoAdjust="0"/>
    <p:restoredTop sz="86166"/>
  </p:normalViewPr>
  <p:slideViewPr>
    <p:cSldViewPr snapToGrid="0">
      <p:cViewPr>
        <p:scale>
          <a:sx n="63" d="100"/>
          <a:sy n="63" d="100"/>
        </p:scale>
        <p:origin x="1376" y="1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DE3A9-A842-9146-8CF0-9CE6B80C39B7}" type="datetimeFigureOut">
              <a:rPr lang="en-US" smtClean="0"/>
              <a:t>1/21/20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7DD17-5F5D-DC41-8335-479F65DF5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34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DD17-5F5D-DC41-8335-479F65DF51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04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DD17-5F5D-DC41-8335-479F65DF51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46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--- mention that </a:t>
            </a:r>
            <a:r>
              <a:rPr lang="en-US" dirty="0" err="1"/>
              <a:t>fbm</a:t>
            </a:r>
            <a:r>
              <a:rPr lang="en-US" dirty="0"/>
              <a:t> and OUP are generalizations of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DD17-5F5D-DC41-8335-479F65DF51A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9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 is a roughness parameter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DD17-5F5D-DC41-8335-479F65DF51A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02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DD17-5F5D-DC41-8335-479F65DF51A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68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DD17-5F5D-DC41-8335-479F65DF51A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73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significant differences here in parameters – though there is an overall effect of task on both parameters</a:t>
            </a:r>
          </a:p>
          <a:p>
            <a:endParaRPr lang="en-US" dirty="0"/>
          </a:p>
          <a:p>
            <a:r>
              <a:rPr lang="en-US" dirty="0"/>
              <a:t>Intuition: you can use the same D but different H to cover different areas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DD17-5F5D-DC41-8335-479F65DF51A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88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relationship between D and H in the empirical data do not completely cancel each other 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DD17-5F5D-DC41-8335-479F65DF51A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86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12C4-7F6E-4993-B832-4213B2FE5348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9D85-B8CE-41BF-8EF8-07DC1E99D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6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12C4-7F6E-4993-B832-4213B2FE5348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9D85-B8CE-41BF-8EF8-07DC1E99D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12C4-7F6E-4993-B832-4213B2FE5348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9D85-B8CE-41BF-8EF8-07DC1E99D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7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12C4-7F6E-4993-B832-4213B2FE5348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9D85-B8CE-41BF-8EF8-07DC1E99D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12C4-7F6E-4993-B832-4213B2FE5348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9D85-B8CE-41BF-8EF8-07DC1E99D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5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12C4-7F6E-4993-B832-4213B2FE5348}" type="datetimeFigureOut">
              <a:rPr lang="en-US" smtClean="0"/>
              <a:t>1/21/20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9D85-B8CE-41BF-8EF8-07DC1E99D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2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12C4-7F6E-4993-B832-4213B2FE5348}" type="datetimeFigureOut">
              <a:rPr lang="en-US" smtClean="0"/>
              <a:t>1/21/20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9D85-B8CE-41BF-8EF8-07DC1E99D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4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12C4-7F6E-4993-B832-4213B2FE5348}" type="datetimeFigureOut">
              <a:rPr lang="en-US" smtClean="0"/>
              <a:t>1/21/20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9D85-B8CE-41BF-8EF8-07DC1E99D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07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12C4-7F6E-4993-B832-4213B2FE5348}" type="datetimeFigureOut">
              <a:rPr lang="en-US" smtClean="0"/>
              <a:t>1/21/20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9D85-B8CE-41BF-8EF8-07DC1E99D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6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12C4-7F6E-4993-B832-4213B2FE5348}" type="datetimeFigureOut">
              <a:rPr lang="en-US" smtClean="0"/>
              <a:t>1/21/20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9D85-B8CE-41BF-8EF8-07DC1E99D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52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12C4-7F6E-4993-B832-4213B2FE5348}" type="datetimeFigureOut">
              <a:rPr lang="en-US" smtClean="0"/>
              <a:t>1/21/20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9D85-B8CE-41BF-8EF8-07DC1E99D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4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C12C4-7F6E-4993-B832-4213B2FE5348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E9D85-B8CE-41BF-8EF8-07DC1E99D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Modeling Ocular Drift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Janis Intoy</a:t>
            </a:r>
          </a:p>
          <a:p>
            <a:r>
              <a:rPr lang="en-US" dirty="0" err="1"/>
              <a:t>APLab</a:t>
            </a:r>
            <a:r>
              <a:rPr lang="en-US" dirty="0"/>
              <a:t> Meeting – January 21, 2020</a:t>
            </a:r>
          </a:p>
        </p:txBody>
      </p:sp>
    </p:spTree>
    <p:extLst>
      <p:ext uri="{BB962C8B-B14F-4D97-AF65-F5344CB8AC3E}">
        <p14:creationId xmlns:p14="http://schemas.microsoft.com/office/powerpoint/2010/main" val="2768196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30415-18A6-7145-BEED-8943E08F0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Optimal Drifts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3D4011-B012-9D4F-A534-B6E2E9A2C5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00" r="14"/>
          <a:stretch/>
        </p:blipFill>
        <p:spPr>
          <a:xfrm>
            <a:off x="3694537" y="2059420"/>
            <a:ext cx="8363812" cy="436951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C22228-0950-7D4A-9B2E-7224ADF0AC53}"/>
              </a:ext>
            </a:extLst>
          </p:cNvPr>
          <p:cNvSpPr txBox="1"/>
          <p:nvPr/>
        </p:nvSpPr>
        <p:spPr>
          <a:xfrm>
            <a:off x="9615629" y="6428935"/>
            <a:ext cx="2442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Intoy &amp; </a:t>
            </a:r>
            <a:r>
              <a:rPr lang="en-US" dirty="0" err="1"/>
              <a:t>Rucci</a:t>
            </a:r>
            <a:r>
              <a:rPr lang="en-US" dirty="0"/>
              <a:t> (in press?)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B8972A66-DB72-8F47-AC89-0BE28B558F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4" t="-316" r="14" b="48786"/>
          <a:stretch/>
        </p:blipFill>
        <p:spPr>
          <a:xfrm>
            <a:off x="0" y="1769600"/>
            <a:ext cx="3746857" cy="467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46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23A6A-FC88-6040-9EB9-4D5812514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Sensitivity with altered retinal image motion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ED74D7-8F6F-1C44-A80D-12AB5629F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50" y="2210921"/>
            <a:ext cx="9004300" cy="3619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FF9235-5F92-2C45-9356-991718F6C84D}"/>
              </a:ext>
            </a:extLst>
          </p:cNvPr>
          <p:cNvSpPr txBox="1"/>
          <p:nvPr/>
        </p:nvSpPr>
        <p:spPr>
          <a:xfrm rot="16200000">
            <a:off x="339027" y="3465744"/>
            <a:ext cx="3094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Temporal power</a:t>
            </a:r>
          </a:p>
        </p:txBody>
      </p:sp>
    </p:spTree>
    <p:extLst>
      <p:ext uri="{BB962C8B-B14F-4D97-AF65-F5344CB8AC3E}">
        <p14:creationId xmlns:p14="http://schemas.microsoft.com/office/powerpoint/2010/main" val="382327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23A6A-FC88-6040-9EB9-4D5812514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Sensitivity with altered retinal image motion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542C73-F54A-4E45-A7CC-E21F4FAE56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4" t="53740"/>
          <a:stretch/>
        </p:blipFill>
        <p:spPr>
          <a:xfrm>
            <a:off x="3432515" y="2067950"/>
            <a:ext cx="5922499" cy="4405557"/>
          </a:xfrm>
        </p:spPr>
      </p:pic>
    </p:spTree>
    <p:extLst>
      <p:ext uri="{BB962C8B-B14F-4D97-AF65-F5344CB8AC3E}">
        <p14:creationId xmlns:p14="http://schemas.microsoft.com/office/powerpoint/2010/main" val="3504805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Brownian Motion model of ocular drift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Brownian Motion model of drift has helped us understand the visual functions of drift and explain empirical results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Spatial whitening (removing redundancy from visual input)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Selective enhancement of high spatial frequency in images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”optimal” drift depends on task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Sensitivity in the presence of altered retinal image motion</a:t>
            </a:r>
          </a:p>
        </p:txBody>
      </p:sp>
    </p:spTree>
    <p:extLst>
      <p:ext uri="{BB962C8B-B14F-4D97-AF65-F5344CB8AC3E}">
        <p14:creationId xmlns:p14="http://schemas.microsoft.com/office/powerpoint/2010/main" val="2303595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E011E-43A1-2345-A704-AB9A32F2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Brownian motion a good model </a:t>
            </a:r>
            <a:r>
              <a:rPr lang="en-US"/>
              <a:t>of drift?</a:t>
            </a:r>
          </a:p>
        </p:txBody>
      </p:sp>
    </p:spTree>
    <p:extLst>
      <p:ext uri="{BB962C8B-B14F-4D97-AF65-F5344CB8AC3E}">
        <p14:creationId xmlns:p14="http://schemas.microsoft.com/office/powerpoint/2010/main" val="1716541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E011E-43A1-2345-A704-AB9A32F2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Brownian motion a good model </a:t>
            </a:r>
            <a:r>
              <a:rPr lang="en-US"/>
              <a:t>of drift?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818763-3407-1C42-9545-4E98FE06AE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027806" cy="4351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AE8311-6118-504E-BEAD-529F58E2C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006" y="1562710"/>
            <a:ext cx="5512851" cy="22528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495E95-9AE4-3A47-9E46-F8268DE5F8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006" y="4054599"/>
            <a:ext cx="5892800" cy="24081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1EBFB1-0757-8147-97EA-7F0DF1F333FB}"/>
              </a:ext>
            </a:extLst>
          </p:cNvPr>
          <p:cNvSpPr txBox="1"/>
          <p:nvPr/>
        </p:nvSpPr>
        <p:spPr>
          <a:xfrm>
            <a:off x="8112275" y="5395695"/>
            <a:ext cx="3193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Solid lines (</a:t>
            </a:r>
            <a:r>
              <a:rPr lang="en-US" dirty="0" err="1"/>
              <a:t>Qrad</a:t>
            </a:r>
            <a:r>
              <a:rPr lang="en-US" dirty="0"/>
              <a:t> approach)</a:t>
            </a:r>
          </a:p>
          <a:p>
            <a:r>
              <a:rPr lang="en-US" dirty="0"/>
              <a:t>Dashed lines (Brownian motion)</a:t>
            </a:r>
          </a:p>
        </p:txBody>
      </p:sp>
    </p:spTree>
    <p:extLst>
      <p:ext uri="{BB962C8B-B14F-4D97-AF65-F5344CB8AC3E}">
        <p14:creationId xmlns:p14="http://schemas.microsoft.com/office/powerpoint/2010/main" val="3173542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E011E-43A1-2345-A704-AB9A32F2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Brownian motion a good model </a:t>
            </a:r>
            <a:r>
              <a:rPr lang="en-US"/>
              <a:t>of drift?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818763-3407-1C42-9545-4E98FE06AE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027806" cy="4351338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2451F5C-F4D2-9649-BEAC-1338EB61261F}"/>
              </a:ext>
            </a:extLst>
          </p:cNvPr>
          <p:cNvSpPr txBox="1">
            <a:spLocks/>
          </p:cNvSpPr>
          <p:nvPr/>
        </p:nvSpPr>
        <p:spPr>
          <a:xfrm>
            <a:off x="5689650" y="1825625"/>
            <a:ext cx="5840506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Brownian Motion(BM): </a:t>
            </a:r>
          </a:p>
          <a:p>
            <a:pPr lvl="1"/>
            <a:r>
              <a:rPr lang="en-US" dirty="0"/>
              <a:t>&lt;r</a:t>
            </a:r>
            <a:r>
              <a:rPr lang="en-US" baseline="30000" dirty="0"/>
              <a:t>2</a:t>
            </a:r>
            <a:r>
              <a:rPr lang="en-US" dirty="0"/>
              <a:t>&gt; = 4</a:t>
            </a:r>
            <a:r>
              <a:rPr lang="en-US" i="1" dirty="0"/>
              <a:t>Dt</a:t>
            </a:r>
          </a:p>
          <a:p>
            <a:endParaRPr lang="en-US" dirty="0"/>
          </a:p>
          <a:p>
            <a:r>
              <a:rPr lang="en-US" dirty="0"/>
              <a:t>Fractional Brownian Motion (</a:t>
            </a:r>
            <a:r>
              <a:rPr lang="en-US" dirty="0" err="1"/>
              <a:t>fBM</a:t>
            </a:r>
            <a:r>
              <a:rPr lang="en-US" dirty="0"/>
              <a:t>): </a:t>
            </a:r>
          </a:p>
          <a:p>
            <a:pPr lvl="1"/>
            <a:r>
              <a:rPr lang="en-US" dirty="0"/>
              <a:t>&lt;r</a:t>
            </a:r>
            <a:r>
              <a:rPr lang="en-US" baseline="30000" dirty="0"/>
              <a:t>2</a:t>
            </a:r>
            <a:r>
              <a:rPr lang="en-US" dirty="0"/>
              <a:t>&gt; = 4</a:t>
            </a:r>
            <a:r>
              <a:rPr lang="en-US" i="1" dirty="0"/>
              <a:t>Dt</a:t>
            </a:r>
            <a:r>
              <a:rPr lang="en-US" i="1" baseline="30000" dirty="0"/>
              <a:t>H</a:t>
            </a:r>
          </a:p>
          <a:p>
            <a:pPr lvl="1"/>
            <a:r>
              <a:rPr lang="en-US" i="1" dirty="0"/>
              <a:t>H</a:t>
            </a:r>
            <a:r>
              <a:rPr lang="en-US" dirty="0"/>
              <a:t> = 1 </a:t>
            </a:r>
            <a:r>
              <a:rPr lang="en-US" dirty="0">
                <a:sym typeface="Wingdings" pitchFamily="2" charset="2"/>
              </a:rPr>
              <a:t> Brownian Motion</a:t>
            </a:r>
            <a:endParaRPr lang="en-US" i="1" dirty="0"/>
          </a:p>
          <a:p>
            <a:endParaRPr lang="en-US" dirty="0"/>
          </a:p>
          <a:p>
            <a:r>
              <a:rPr lang="en-US" dirty="0"/>
              <a:t>Ornstein-</a:t>
            </a:r>
            <a:r>
              <a:rPr lang="en-US" dirty="0" err="1"/>
              <a:t>Uhlenbeck</a:t>
            </a:r>
            <a:r>
              <a:rPr lang="en-US" dirty="0"/>
              <a:t> Process (OUP):</a:t>
            </a:r>
          </a:p>
          <a:p>
            <a:pPr lvl="1"/>
            <a:r>
              <a:rPr lang="en-US" dirty="0"/>
              <a:t>&lt;r</a:t>
            </a:r>
            <a:r>
              <a:rPr lang="en-US" baseline="30000" dirty="0"/>
              <a:t>2</a:t>
            </a:r>
            <a:r>
              <a:rPr lang="en-US" dirty="0"/>
              <a:t>&gt; = 2</a:t>
            </a:r>
            <a:r>
              <a:rPr lang="en-US" i="1" dirty="0"/>
              <a:t>D(</a:t>
            </a:r>
            <a:r>
              <a:rPr lang="en-US" dirty="0"/>
              <a:t>1 – </a:t>
            </a:r>
            <a:r>
              <a:rPr lang="en-US" dirty="0" err="1"/>
              <a:t>exp</a:t>
            </a:r>
            <a:r>
              <a:rPr lang="en-US" dirty="0"/>
              <a:t>(2 </a:t>
            </a:r>
            <a:r>
              <a:rPr lang="en-US" dirty="0" err="1"/>
              <a:t>θ</a:t>
            </a:r>
            <a:r>
              <a:rPr lang="en-US" dirty="0"/>
              <a:t> </a:t>
            </a:r>
            <a:r>
              <a:rPr lang="en-US" i="1" dirty="0"/>
              <a:t>t</a:t>
            </a:r>
            <a:r>
              <a:rPr lang="en-US" dirty="0"/>
              <a:t>)) / </a:t>
            </a:r>
            <a:r>
              <a:rPr lang="en-US" dirty="0" err="1"/>
              <a:t>θ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Small</a:t>
            </a:r>
            <a:r>
              <a:rPr lang="en-US" i="1" dirty="0"/>
              <a:t> </a:t>
            </a:r>
            <a:r>
              <a:rPr lang="en-US" dirty="0" err="1"/>
              <a:t>θ</a:t>
            </a:r>
            <a:r>
              <a:rPr lang="en-US" dirty="0"/>
              <a:t>  </a:t>
            </a:r>
            <a:r>
              <a:rPr lang="en-US" dirty="0">
                <a:sym typeface="Wingdings" pitchFamily="2" charset="2"/>
              </a:rPr>
              <a:t> Brownian motion</a:t>
            </a:r>
            <a:endParaRPr lang="en-US" dirty="0"/>
          </a:p>
          <a:p>
            <a:pPr lvl="1"/>
            <a:endParaRPr lang="en-US" i="1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93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54E42-2FE5-D942-B248-3335F5BA8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Fractional Brownian Motion: examples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4EA325-C766-BD4D-869B-B0945B49C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50" y="1690688"/>
            <a:ext cx="5975350" cy="4936159"/>
          </a:xfrm>
        </p:spPr>
      </p:pic>
    </p:spTree>
    <p:extLst>
      <p:ext uri="{BB962C8B-B14F-4D97-AF65-F5344CB8AC3E}">
        <p14:creationId xmlns:p14="http://schemas.microsoft.com/office/powerpoint/2010/main" val="757510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03F09-492B-7348-BD31-D3E84D374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the variance of displacement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E5BB64-58C4-6B4E-8327-1800E8744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09" y="2064544"/>
            <a:ext cx="4660900" cy="38735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F26A1B-4190-A246-BC0B-46358241C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09" y="2064544"/>
            <a:ext cx="46609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98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EC4BF-7802-3347-9AE2-EE478C03E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the variance of displacement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F87502-4F53-A44A-B50B-EB59AA798C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415256"/>
            <a:ext cx="3271520" cy="270256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97A62C-AAB8-8048-87C2-86798EE53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660" y="4155440"/>
            <a:ext cx="3271520" cy="27025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24185F-E101-0E41-9B99-A64D6EFA75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660" y="1407160"/>
            <a:ext cx="3271520" cy="27025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2DC470-F986-ED45-88C8-7C5CE9F6B2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" y="4109720"/>
            <a:ext cx="3271520" cy="270256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25A131-20DB-F24A-ACC6-2373E4853EF5}"/>
              </a:ext>
            </a:extLst>
          </p:cNvPr>
          <p:cNvSpPr txBox="1">
            <a:spLocks/>
          </p:cNvSpPr>
          <p:nvPr/>
        </p:nvSpPr>
        <p:spPr>
          <a:xfrm>
            <a:off x="6647180" y="1736408"/>
            <a:ext cx="49161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Brownian Motion(BM):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&lt;r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&gt; = 4</a:t>
            </a:r>
            <a:r>
              <a:rPr lang="en-US" i="1" dirty="0">
                <a:solidFill>
                  <a:srgbClr val="FF0000"/>
                </a:solidFill>
              </a:rPr>
              <a:t>Dt</a:t>
            </a:r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Fractional Brownian Motion (</a:t>
            </a:r>
            <a:r>
              <a:rPr lang="en-US" dirty="0" err="1">
                <a:solidFill>
                  <a:schemeClr val="accent1"/>
                </a:solidFill>
              </a:rPr>
              <a:t>fBM</a:t>
            </a:r>
            <a:r>
              <a:rPr lang="en-US" dirty="0">
                <a:solidFill>
                  <a:schemeClr val="accent1"/>
                </a:solidFill>
              </a:rPr>
              <a:t>): 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&lt;r</a:t>
            </a:r>
            <a:r>
              <a:rPr lang="en-US" baseline="30000" dirty="0">
                <a:solidFill>
                  <a:schemeClr val="accent1"/>
                </a:solidFill>
              </a:rPr>
              <a:t>2</a:t>
            </a:r>
            <a:r>
              <a:rPr lang="en-US" dirty="0">
                <a:solidFill>
                  <a:schemeClr val="accent1"/>
                </a:solidFill>
              </a:rPr>
              <a:t>&gt; = 4</a:t>
            </a:r>
            <a:r>
              <a:rPr lang="en-US" i="1" dirty="0">
                <a:solidFill>
                  <a:schemeClr val="accent1"/>
                </a:solidFill>
              </a:rPr>
              <a:t>Dt</a:t>
            </a:r>
            <a:r>
              <a:rPr lang="en-US" i="1" baseline="30000" dirty="0">
                <a:solidFill>
                  <a:schemeClr val="accent1"/>
                </a:solidFill>
              </a:rPr>
              <a:t>H</a:t>
            </a:r>
          </a:p>
          <a:p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Ornstein-</a:t>
            </a:r>
            <a:r>
              <a:rPr lang="en-US" dirty="0" err="1">
                <a:solidFill>
                  <a:srgbClr val="00B050"/>
                </a:solidFill>
              </a:rPr>
              <a:t>Uhlenbeck</a:t>
            </a:r>
            <a:r>
              <a:rPr lang="en-US" dirty="0">
                <a:solidFill>
                  <a:srgbClr val="00B050"/>
                </a:solidFill>
              </a:rPr>
              <a:t> Process (OUP):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&lt;r</a:t>
            </a:r>
            <a:r>
              <a:rPr lang="en-US" baseline="30000" dirty="0">
                <a:solidFill>
                  <a:srgbClr val="00B050"/>
                </a:solidFill>
              </a:rPr>
              <a:t>2</a:t>
            </a:r>
            <a:r>
              <a:rPr lang="en-US" dirty="0">
                <a:solidFill>
                  <a:srgbClr val="00B050"/>
                </a:solidFill>
              </a:rPr>
              <a:t>&gt; = 2</a:t>
            </a:r>
            <a:r>
              <a:rPr lang="en-US" i="1" dirty="0">
                <a:solidFill>
                  <a:srgbClr val="00B050"/>
                </a:solidFill>
              </a:rPr>
              <a:t>D(</a:t>
            </a:r>
            <a:r>
              <a:rPr lang="en-US" dirty="0">
                <a:solidFill>
                  <a:srgbClr val="00B050"/>
                </a:solidFill>
              </a:rPr>
              <a:t>1 – </a:t>
            </a:r>
            <a:r>
              <a:rPr lang="en-US" dirty="0" err="1">
                <a:solidFill>
                  <a:srgbClr val="00B050"/>
                </a:solidFill>
              </a:rPr>
              <a:t>exp</a:t>
            </a:r>
            <a:r>
              <a:rPr lang="en-US" dirty="0">
                <a:solidFill>
                  <a:srgbClr val="00B050"/>
                </a:solidFill>
              </a:rPr>
              <a:t>(2 </a:t>
            </a:r>
            <a:r>
              <a:rPr lang="en-US" dirty="0" err="1">
                <a:solidFill>
                  <a:srgbClr val="00B050"/>
                </a:solidFill>
              </a:rPr>
              <a:t>θ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i="1" dirty="0">
                <a:solidFill>
                  <a:srgbClr val="00B050"/>
                </a:solidFill>
              </a:rPr>
              <a:t>t</a:t>
            </a:r>
            <a:r>
              <a:rPr lang="en-US" dirty="0">
                <a:solidFill>
                  <a:srgbClr val="00B050"/>
                </a:solidFill>
              </a:rPr>
              <a:t>)) / </a:t>
            </a:r>
            <a:r>
              <a:rPr lang="en-US" dirty="0" err="1">
                <a:solidFill>
                  <a:srgbClr val="00B050"/>
                </a:solidFill>
              </a:rPr>
              <a:t>θ</a:t>
            </a:r>
            <a:r>
              <a:rPr lang="en-US" dirty="0">
                <a:solidFill>
                  <a:srgbClr val="00B050"/>
                </a:solidFill>
              </a:rPr>
              <a:t> </a:t>
            </a:r>
            <a:endParaRPr lang="en-US" i="1" dirty="0">
              <a:solidFill>
                <a:srgbClr val="00B050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93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752AD-0DB1-2649-A60C-8D6D33F09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50E24-4B41-3045-B5ED-17A9BF4EA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Is Brownian Motion a good model of drift?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Task-dependent control of drift</a:t>
            </a:r>
          </a:p>
        </p:txBody>
      </p:sp>
    </p:spTree>
    <p:extLst>
      <p:ext uri="{BB962C8B-B14F-4D97-AF65-F5344CB8AC3E}">
        <p14:creationId xmlns:p14="http://schemas.microsoft.com/office/powerpoint/2010/main" val="76233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63E98-E933-E74B-9605-38A6F5D5F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Fitting the variance of displacement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95BE2D-CE5B-454D-98F1-F4F3516425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0444"/>
            <a:ext cx="4673600" cy="38608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3DF635-ADF1-8040-91F3-27BF27C13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00" y="2280444"/>
            <a:ext cx="46736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95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E011E-43A1-2345-A704-AB9A32F2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Brownian motion a good model </a:t>
            </a:r>
            <a:r>
              <a:rPr lang="en-US"/>
              <a:t>of drift?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818763-3407-1C42-9545-4E98FE06AE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88" y="1690688"/>
            <a:ext cx="5027806" cy="4351338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343F50-F687-5240-81EA-CFAC36D9C6AC}"/>
              </a:ext>
            </a:extLst>
          </p:cNvPr>
          <p:cNvSpPr txBox="1">
            <a:spLocks/>
          </p:cNvSpPr>
          <p:nvPr/>
        </p:nvSpPr>
        <p:spPr>
          <a:xfrm>
            <a:off x="5513294" y="2833689"/>
            <a:ext cx="5840506" cy="3146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Brownian motion is overall a good model of drift.</a:t>
            </a:r>
          </a:p>
          <a:p>
            <a:endParaRPr lang="en-US" i="1" dirty="0"/>
          </a:p>
          <a:p>
            <a:r>
              <a:rPr lang="en-US" dirty="0"/>
              <a:t>Fractional Brownian motion provides a better fit for some individuals and some tasks.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78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9A954-D46D-DA4A-B81C-16BC4F9E8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Task-dependent control of drift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14DF0-9C10-634C-8B5E-9CAAB47AE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38650" cy="4351338"/>
          </a:xfrm>
        </p:spPr>
        <p:txBody>
          <a:bodyPr/>
          <a:lstStyle/>
          <a:p>
            <a:r>
              <a:rPr lang="en-US" dirty="0"/>
              <a:t>Controlling eye drift alters the spatiotemporal content of the retinal input</a:t>
            </a:r>
          </a:p>
          <a:p>
            <a:r>
              <a:rPr lang="en-US" dirty="0"/>
              <a:t>For example, decreasing the diffusion constant increases power at high spatial frequencies.</a:t>
            </a:r>
          </a:p>
          <a:p>
            <a:r>
              <a:rPr lang="en-US" dirty="0"/>
              <a:t>Task-dependent control? Effect of longer or shorter fixation durations?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4CFF606-B69A-624E-B73F-6BB6D0757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971" y="1690688"/>
            <a:ext cx="5430754" cy="44862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2A3528-1C11-B74D-B5AE-04B737CDAAAC}"/>
              </a:ext>
            </a:extLst>
          </p:cNvPr>
          <p:cNvSpPr txBox="1"/>
          <p:nvPr/>
        </p:nvSpPr>
        <p:spPr>
          <a:xfrm>
            <a:off x="7886700" y="2171700"/>
            <a:ext cx="3229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Brownian Motion model</a:t>
            </a:r>
          </a:p>
        </p:txBody>
      </p:sp>
    </p:spTree>
    <p:extLst>
      <p:ext uri="{BB962C8B-B14F-4D97-AF65-F5344CB8AC3E}">
        <p14:creationId xmlns:p14="http://schemas.microsoft.com/office/powerpoint/2010/main" val="1541936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16B7262-07AE-064F-9491-D2B46AB8F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877" y="1852910"/>
            <a:ext cx="4673600" cy="3860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E0DEE2-EC3A-FA43-BD4A-26488B96A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Task-dependent control of drift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1CAEFE4-C60B-C640-918C-150363DF1D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2607320"/>
            <a:ext cx="3669686" cy="303148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92FAE2-AFA1-064D-8BD7-FAB60E5A18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191" y="2607320"/>
            <a:ext cx="3669686" cy="30314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E9664A-8ADE-3847-A982-81C99CD93481}"/>
              </a:ext>
            </a:extLst>
          </p:cNvPr>
          <p:cNvSpPr txBox="1"/>
          <p:nvPr/>
        </p:nvSpPr>
        <p:spPr>
          <a:xfrm>
            <a:off x="3829802" y="1852910"/>
            <a:ext cx="4532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Fractional Brownian Motion model</a:t>
            </a:r>
          </a:p>
        </p:txBody>
      </p:sp>
    </p:spTree>
    <p:extLst>
      <p:ext uri="{BB962C8B-B14F-4D97-AF65-F5344CB8AC3E}">
        <p14:creationId xmlns:p14="http://schemas.microsoft.com/office/powerpoint/2010/main" val="4293035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DF7D12-8D47-CA43-84B9-6FD4C3C59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51534"/>
          <a:stretch/>
        </p:blipFill>
        <p:spPr>
          <a:xfrm>
            <a:off x="6078325" y="2083872"/>
            <a:ext cx="4682513" cy="490080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AD6F95-D3A9-B244-BC05-C60026C29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fBM</a:t>
            </a:r>
            <a:r>
              <a:rPr lang="en-US" dirty="0"/>
              <a:t>: same </a:t>
            </a:r>
            <a:r>
              <a:rPr lang="en-US" i="1" dirty="0"/>
              <a:t>D, </a:t>
            </a:r>
            <a:r>
              <a:rPr lang="en-US" dirty="0"/>
              <a:t>different </a:t>
            </a:r>
            <a:r>
              <a:rPr lang="en-US" i="1" dirty="0"/>
              <a:t>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2DD94E-B15F-A744-9550-B3184E5E02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9" r="50170"/>
          <a:stretch/>
        </p:blipFill>
        <p:spPr>
          <a:xfrm>
            <a:off x="1461245" y="2213908"/>
            <a:ext cx="4428565" cy="431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C3693D-D060-6B45-82DE-6981D8C18793}"/>
              </a:ext>
            </a:extLst>
          </p:cNvPr>
          <p:cNvSpPr txBox="1"/>
          <p:nvPr/>
        </p:nvSpPr>
        <p:spPr>
          <a:xfrm>
            <a:off x="3071034" y="1690688"/>
            <a:ext cx="1208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 = 1.2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77AB83-3932-8548-BDF5-9391DBD8FB1E}"/>
              </a:ext>
            </a:extLst>
          </p:cNvPr>
          <p:cNvSpPr txBox="1"/>
          <p:nvPr/>
        </p:nvSpPr>
        <p:spPr>
          <a:xfrm>
            <a:off x="7723718" y="1219623"/>
            <a:ext cx="1391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 = 1.75</a:t>
            </a:r>
          </a:p>
        </p:txBody>
      </p:sp>
    </p:spTree>
    <p:extLst>
      <p:ext uri="{BB962C8B-B14F-4D97-AF65-F5344CB8AC3E}">
        <p14:creationId xmlns:p14="http://schemas.microsoft.com/office/powerpoint/2010/main" val="2590410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3D013-B774-6B44-8199-79C9E59A3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spectra of </a:t>
            </a:r>
            <a:r>
              <a:rPr lang="en-US" dirty="0" err="1"/>
              <a:t>fBM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96F56C-D6BD-7142-A8C0-BC3518E61E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3" y="2578053"/>
            <a:ext cx="4673600" cy="38608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13190C-F177-CA48-8DE8-CC98B59B3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142" y="2578053"/>
            <a:ext cx="4673600" cy="3860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108611-2402-D44A-8F91-96CF5E245F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2578053"/>
            <a:ext cx="4673600" cy="3860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41D654-2AD0-894F-9CF7-197778027B75}"/>
              </a:ext>
            </a:extLst>
          </p:cNvPr>
          <p:cNvSpPr txBox="1"/>
          <p:nvPr/>
        </p:nvSpPr>
        <p:spPr>
          <a:xfrm>
            <a:off x="1399011" y="1429078"/>
            <a:ext cx="94238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Closed-form PSD for only 3 cases of fractional Brownian Motion</a:t>
            </a:r>
          </a:p>
          <a:p>
            <a:pPr algn="ctr"/>
            <a:r>
              <a:rPr lang="en-US" sz="2800" dirty="0"/>
              <a:t>Q(</a:t>
            </a:r>
            <a:r>
              <a:rPr lang="en-US" sz="2800" i="1" dirty="0"/>
              <a:t>k</a:t>
            </a:r>
            <a:r>
              <a:rPr lang="en-US" sz="2800" dirty="0"/>
              <a:t>, </a:t>
            </a:r>
            <a:r>
              <a:rPr lang="en-US" sz="2800" i="1" dirty="0"/>
              <a:t>f</a:t>
            </a:r>
            <a:r>
              <a:rPr lang="en-US" sz="2800" dirty="0"/>
              <a:t>; </a:t>
            </a:r>
            <a:r>
              <a:rPr lang="en-US" sz="2800" i="1" dirty="0"/>
              <a:t>D </a:t>
            </a:r>
            <a:r>
              <a:rPr lang="en-US" sz="2800" dirty="0"/>
              <a:t>= 20, </a:t>
            </a:r>
            <a:r>
              <a:rPr lang="en-US" sz="2800" i="1" dirty="0"/>
              <a:t>H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88250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3D013-B774-6B44-8199-79C9E59A3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spectra of </a:t>
            </a:r>
            <a:r>
              <a:rPr lang="en-US" dirty="0" err="1"/>
              <a:t>fBM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41D654-2AD0-894F-9CF7-197778027B75}"/>
              </a:ext>
            </a:extLst>
          </p:cNvPr>
          <p:cNvSpPr txBox="1"/>
          <p:nvPr/>
        </p:nvSpPr>
        <p:spPr>
          <a:xfrm>
            <a:off x="0" y="1461985"/>
            <a:ext cx="343940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Numerical PSD </a:t>
            </a:r>
          </a:p>
          <a:p>
            <a:r>
              <a:rPr lang="en-US" sz="2800" dirty="0"/>
              <a:t>(see report for details)</a:t>
            </a:r>
          </a:p>
          <a:p>
            <a:pPr algn="ctr"/>
            <a:r>
              <a:rPr lang="en-US" sz="2800" dirty="0"/>
              <a:t>Q(</a:t>
            </a:r>
            <a:r>
              <a:rPr lang="en-US" sz="2800" i="1" dirty="0"/>
              <a:t>k</a:t>
            </a:r>
            <a:r>
              <a:rPr lang="en-US" sz="2800" dirty="0"/>
              <a:t>, </a:t>
            </a:r>
            <a:r>
              <a:rPr lang="en-US" sz="2800" i="1" dirty="0"/>
              <a:t>f</a:t>
            </a:r>
            <a:r>
              <a:rPr lang="en-US" sz="2800" dirty="0"/>
              <a:t>; </a:t>
            </a:r>
            <a:r>
              <a:rPr lang="en-US" sz="2800" i="1" dirty="0"/>
              <a:t>D</a:t>
            </a:r>
            <a:r>
              <a:rPr lang="en-US" sz="2800" dirty="0"/>
              <a:t>=20, </a:t>
            </a:r>
            <a:r>
              <a:rPr lang="en-US" sz="2800" i="1" dirty="0"/>
              <a:t>H</a:t>
            </a:r>
            <a:r>
              <a:rPr lang="en-US" sz="2800" dirty="0"/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67F5EA-1413-B045-91BC-435033CFF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369" y="1340960"/>
            <a:ext cx="7743866" cy="557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36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3D013-B774-6B44-8199-79C9E59A3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spectra of </a:t>
            </a:r>
            <a:r>
              <a:rPr lang="en-US" dirty="0" err="1"/>
              <a:t>fBM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41D654-2AD0-894F-9CF7-197778027B75}"/>
              </a:ext>
            </a:extLst>
          </p:cNvPr>
          <p:cNvSpPr txBox="1"/>
          <p:nvPr/>
        </p:nvSpPr>
        <p:spPr>
          <a:xfrm>
            <a:off x="268941" y="1461985"/>
            <a:ext cx="38050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Numerical PSD </a:t>
            </a:r>
          </a:p>
          <a:p>
            <a:r>
              <a:rPr lang="en-US" sz="2800" dirty="0"/>
              <a:t>(see report for details)</a:t>
            </a:r>
          </a:p>
          <a:p>
            <a:pPr algn="ctr"/>
            <a:r>
              <a:rPr lang="en-US" sz="2800" dirty="0"/>
              <a:t>Integrate Q(</a:t>
            </a:r>
            <a:r>
              <a:rPr lang="en-US" sz="2800" i="1" dirty="0"/>
              <a:t>k</a:t>
            </a:r>
            <a:r>
              <a:rPr lang="en-US" sz="2800" dirty="0"/>
              <a:t>, </a:t>
            </a:r>
            <a:r>
              <a:rPr lang="en-US" sz="2800" i="1" dirty="0"/>
              <a:t>f</a:t>
            </a:r>
            <a:r>
              <a:rPr lang="en-US" sz="2800" dirty="0"/>
              <a:t>; </a:t>
            </a:r>
            <a:r>
              <a:rPr lang="en-US" sz="2800" i="1" dirty="0"/>
              <a:t>D=20</a:t>
            </a:r>
            <a:r>
              <a:rPr lang="en-US" sz="2800" dirty="0"/>
              <a:t>, </a:t>
            </a:r>
            <a:r>
              <a:rPr lang="en-US" sz="2800" i="1" dirty="0"/>
              <a:t>H</a:t>
            </a:r>
            <a:r>
              <a:rPr lang="en-US" sz="2800" dirty="0"/>
              <a:t>) over 2&lt;</a:t>
            </a:r>
            <a:r>
              <a:rPr lang="en-US" sz="2800" i="1" dirty="0"/>
              <a:t>f</a:t>
            </a:r>
            <a:r>
              <a:rPr lang="en-US" sz="2800" dirty="0"/>
              <a:t>&lt;40 Hz</a:t>
            </a:r>
          </a:p>
          <a:p>
            <a:pPr algn="ctr"/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Larger </a:t>
            </a:r>
            <a:r>
              <a:rPr lang="en-US" sz="2800" i="1" dirty="0"/>
              <a:t>H</a:t>
            </a:r>
            <a:r>
              <a:rPr lang="en-US" sz="2800" dirty="0"/>
              <a:t>: higher critical frequency, but filters out low spatial frequencies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CEA1D6-DE66-844A-A9DF-A4BAF1394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282" y="1461985"/>
            <a:ext cx="7501777" cy="53960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FA6338-96DF-D646-9CF5-969FBDAFE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-48465"/>
            <a:ext cx="46736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5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3D013-B774-6B44-8199-79C9E59A3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spectra of </a:t>
            </a:r>
            <a:r>
              <a:rPr lang="en-US" dirty="0" err="1"/>
              <a:t>fBM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41D654-2AD0-894F-9CF7-197778027B75}"/>
              </a:ext>
            </a:extLst>
          </p:cNvPr>
          <p:cNvSpPr txBox="1"/>
          <p:nvPr/>
        </p:nvSpPr>
        <p:spPr>
          <a:xfrm>
            <a:off x="268941" y="1461985"/>
            <a:ext cx="38050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Numerical PSD </a:t>
            </a:r>
          </a:p>
          <a:p>
            <a:r>
              <a:rPr lang="en-US" sz="2800" dirty="0"/>
              <a:t>(see report for details)</a:t>
            </a:r>
          </a:p>
          <a:p>
            <a:pPr algn="ctr"/>
            <a:r>
              <a:rPr lang="en-US" sz="2800" dirty="0"/>
              <a:t>Integrate Q(</a:t>
            </a:r>
            <a:r>
              <a:rPr lang="en-US" sz="2800" i="1" dirty="0"/>
              <a:t>k</a:t>
            </a:r>
            <a:r>
              <a:rPr lang="en-US" sz="2800" dirty="0"/>
              <a:t>, </a:t>
            </a:r>
            <a:r>
              <a:rPr lang="en-US" sz="2800" i="1" dirty="0"/>
              <a:t>f</a:t>
            </a:r>
            <a:r>
              <a:rPr lang="en-US" sz="2800" dirty="0"/>
              <a:t>; </a:t>
            </a:r>
            <a:r>
              <a:rPr lang="en-US" sz="2800" i="1" dirty="0"/>
              <a:t>D=20</a:t>
            </a:r>
            <a:r>
              <a:rPr lang="en-US" sz="2800" dirty="0"/>
              <a:t>, </a:t>
            </a:r>
            <a:r>
              <a:rPr lang="en-US" sz="2800" i="1" dirty="0"/>
              <a:t>H</a:t>
            </a:r>
            <a:r>
              <a:rPr lang="en-US" sz="2800" dirty="0"/>
              <a:t>) over 2&lt;</a:t>
            </a:r>
            <a:r>
              <a:rPr lang="en-US" sz="2800" i="1" dirty="0"/>
              <a:t>f</a:t>
            </a:r>
            <a:r>
              <a:rPr lang="en-US" sz="2800" dirty="0"/>
              <a:t>&lt;40 Hz</a:t>
            </a:r>
          </a:p>
          <a:p>
            <a:pPr algn="ctr"/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Larger </a:t>
            </a:r>
            <a:r>
              <a:rPr lang="en-US" sz="2800" i="1" dirty="0"/>
              <a:t>H</a:t>
            </a:r>
            <a:r>
              <a:rPr lang="en-US" sz="2800" dirty="0"/>
              <a:t>: higher critical frequency, but filters out low spatial frequencies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662B05-5475-BC4B-B93D-35BA08E2E3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59" y="1471800"/>
            <a:ext cx="5829300" cy="5397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E31CFA-B9F7-5E42-AAA0-574E316550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59" y="1460500"/>
            <a:ext cx="5829300" cy="5397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FD10D9-1BF0-C344-938D-8D89ED86D2A1}"/>
              </a:ext>
            </a:extLst>
          </p:cNvPr>
          <p:cNvSpPr txBox="1"/>
          <p:nvPr/>
        </p:nvSpPr>
        <p:spPr>
          <a:xfrm>
            <a:off x="2384612" y="3822312"/>
            <a:ext cx="2653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Color by diffusion constant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CE054A-89F1-7E49-A97D-DA3D2A439C4F}"/>
              </a:ext>
            </a:extLst>
          </p:cNvPr>
          <p:cNvSpPr txBox="1"/>
          <p:nvPr/>
        </p:nvSpPr>
        <p:spPr>
          <a:xfrm>
            <a:off x="8700247" y="4144668"/>
            <a:ext cx="2653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Color by 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D9B3441-2852-2349-88FD-7DDA5ACBB0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458" y="1275962"/>
            <a:ext cx="6028601" cy="558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07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CDE14-2F2B-DE47-86B3-CCA9DD676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Task-dependent control of drift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1E5200-D2D5-1D4F-8822-490782AD6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64" y="1479224"/>
            <a:ext cx="6084047" cy="5025952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786FFF-688A-3644-9DEC-4D116E9028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1"/>
          <a:stretch/>
        </p:blipFill>
        <p:spPr>
          <a:xfrm>
            <a:off x="9239402" y="2167532"/>
            <a:ext cx="1965206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20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Brownian Motion model of ocular drift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Brownian motion model of drift has helped us understand the visual functions of drift and explain empirical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9425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2A29C-5621-6541-B62A-FAC2C41B8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Task-dependent control of drift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4F923-DC38-C944-A1FA-983351335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humans alter drift by task? </a:t>
            </a:r>
          </a:p>
          <a:p>
            <a:pPr lvl="1"/>
            <a:r>
              <a:rPr lang="en-US" dirty="0"/>
              <a:t>Is this done to optimize spatial information in the visual input?</a:t>
            </a:r>
          </a:p>
          <a:p>
            <a:pPr lvl="1"/>
            <a:r>
              <a:rPr lang="en-US" dirty="0"/>
              <a:t>Are there ways to improve vision based on these models?</a:t>
            </a:r>
          </a:p>
          <a:p>
            <a:r>
              <a:rPr lang="en-US" dirty="0"/>
              <a:t>Can humans control D and H?</a:t>
            </a:r>
          </a:p>
          <a:p>
            <a:pPr lvl="1"/>
            <a:r>
              <a:rPr lang="en-US" dirty="0"/>
              <a:t>Varying both together alters the spatial frequency content of visual input, but H varies how space is explored</a:t>
            </a:r>
          </a:p>
          <a:p>
            <a:pPr lvl="1"/>
            <a:r>
              <a:rPr lang="en-US" dirty="0"/>
              <a:t>Does it just depend on the inertia of the eye following saccades (which are much less frequent in high acuity tasks)</a:t>
            </a:r>
          </a:p>
        </p:txBody>
      </p:sp>
    </p:spTree>
    <p:extLst>
      <p:ext uri="{BB962C8B-B14F-4D97-AF65-F5344CB8AC3E}">
        <p14:creationId xmlns:p14="http://schemas.microsoft.com/office/powerpoint/2010/main" val="1950159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F9C5B-68C4-E943-9D57-B54C7AD42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Brownian Motion: known properties</a:t>
            </a:r>
          </a:p>
        </p:txBody>
      </p:sp>
      <p:pic>
        <p:nvPicPr>
          <p:cNvPr id="4" name="gif">
            <a:extLst>
              <a:ext uri="{FF2B5EF4-FFF2-40B4-BE49-F238E27FC236}">
                <a16:creationId xmlns:a16="http://schemas.microsoft.com/office/drawing/2014/main" id="{2C550ADB-4102-8A4B-83BF-61F655FEA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40" y="2495153"/>
            <a:ext cx="4828179" cy="3022440"/>
          </a:xfrm>
          <a:prstGeom prst="rect">
            <a:avLst/>
          </a:prstGeom>
        </p:spPr>
      </p:pic>
      <p:sp>
        <p:nvSpPr>
          <p:cNvPr id="5" name="probability - text">
            <a:extLst>
              <a:ext uri="{FF2B5EF4-FFF2-40B4-BE49-F238E27FC236}">
                <a16:creationId xmlns:a16="http://schemas.microsoft.com/office/drawing/2014/main" id="{EBA171B8-F411-3E42-A833-461D4320AE06}"/>
              </a:ext>
            </a:extLst>
          </p:cNvPr>
          <p:cNvSpPr txBox="1"/>
          <p:nvPr/>
        </p:nvSpPr>
        <p:spPr>
          <a:xfrm>
            <a:off x="1304238" y="2319057"/>
            <a:ext cx="3734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Probability of gaze displacement over time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3B4DEF9-17B2-2C4C-955A-068842483FE6}"/>
              </a:ext>
            </a:extLst>
          </p:cNvPr>
          <p:cNvCxnSpPr/>
          <p:nvPr/>
        </p:nvCxnSpPr>
        <p:spPr>
          <a:xfrm>
            <a:off x="4293991" y="3957612"/>
            <a:ext cx="542003" cy="557167"/>
          </a:xfrm>
          <a:prstGeom prst="straightConnector1">
            <a:avLst/>
          </a:prstGeom>
          <a:ln w="38100">
            <a:solidFill>
              <a:srgbClr val="0432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792159D-BB23-DE49-88D4-9C15663181F7}"/>
              </a:ext>
            </a:extLst>
          </p:cNvPr>
          <p:cNvCxnSpPr/>
          <p:nvPr/>
        </p:nvCxnSpPr>
        <p:spPr>
          <a:xfrm>
            <a:off x="2151788" y="3972742"/>
            <a:ext cx="206477" cy="263453"/>
          </a:xfrm>
          <a:prstGeom prst="straightConnector1">
            <a:avLst/>
          </a:prstGeom>
          <a:ln w="38100">
            <a:solidFill>
              <a:srgbClr val="0432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bability - text">
            <a:extLst>
              <a:ext uri="{FF2B5EF4-FFF2-40B4-BE49-F238E27FC236}">
                <a16:creationId xmlns:a16="http://schemas.microsoft.com/office/drawing/2014/main" id="{5CAC308A-CB16-9C49-ADDF-7B423918BDAF}"/>
              </a:ext>
            </a:extLst>
          </p:cNvPr>
          <p:cNvSpPr txBox="1"/>
          <p:nvPr/>
        </p:nvSpPr>
        <p:spPr>
          <a:xfrm>
            <a:off x="1390616" y="4817145"/>
            <a:ext cx="1442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smaller</a:t>
            </a:r>
          </a:p>
        </p:txBody>
      </p:sp>
      <p:sp>
        <p:nvSpPr>
          <p:cNvPr id="9" name="probability - text">
            <a:extLst>
              <a:ext uri="{FF2B5EF4-FFF2-40B4-BE49-F238E27FC236}">
                <a16:creationId xmlns:a16="http://schemas.microsoft.com/office/drawing/2014/main" id="{B869E9F7-35B0-D244-ACF0-A0562F2A9D16}"/>
              </a:ext>
            </a:extLst>
          </p:cNvPr>
          <p:cNvSpPr txBox="1"/>
          <p:nvPr/>
        </p:nvSpPr>
        <p:spPr>
          <a:xfrm>
            <a:off x="3670821" y="4842202"/>
            <a:ext cx="1442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larger</a:t>
            </a:r>
          </a:p>
        </p:txBody>
      </p:sp>
      <p:sp>
        <p:nvSpPr>
          <p:cNvPr id="10" name="probability - text">
            <a:extLst>
              <a:ext uri="{FF2B5EF4-FFF2-40B4-BE49-F238E27FC236}">
                <a16:creationId xmlns:a16="http://schemas.microsoft.com/office/drawing/2014/main" id="{17497240-72BC-924D-BF18-4F27946C4DAE}"/>
              </a:ext>
            </a:extLst>
          </p:cNvPr>
          <p:cNvSpPr txBox="1"/>
          <p:nvPr/>
        </p:nvSpPr>
        <p:spPr>
          <a:xfrm>
            <a:off x="1731540" y="5405428"/>
            <a:ext cx="329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" charset="0"/>
                <a:ea typeface="Arial" charset="0"/>
                <a:cs typeface="Arial" charset="0"/>
              </a:rPr>
              <a:t>Diffusion Constant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FCA1554-13FC-BB47-8890-6FDBE0EB1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560" y="1825625"/>
            <a:ext cx="5494239" cy="4351338"/>
          </a:xfrm>
        </p:spPr>
        <p:txBody>
          <a:bodyPr/>
          <a:lstStyle/>
          <a:p>
            <a:r>
              <a:rPr lang="en-US" dirty="0"/>
              <a:t>Parameterized by the diffusion constant, </a:t>
            </a:r>
            <a:r>
              <a:rPr lang="en-US" i="1" dirty="0"/>
              <a:t>D</a:t>
            </a:r>
          </a:p>
          <a:p>
            <a:endParaRPr lang="en-US" dirty="0"/>
          </a:p>
          <a:p>
            <a:r>
              <a:rPr lang="en-US" dirty="0"/>
              <a:t>Gaze displacement at any given time follows the normal distribution</a:t>
            </a:r>
          </a:p>
          <a:p>
            <a:pPr lvl="1"/>
            <a:r>
              <a:rPr lang="en-US" dirty="0"/>
              <a:t>Variance increases </a:t>
            </a:r>
            <a:r>
              <a:rPr lang="en-US" b="1" dirty="0"/>
              <a:t>linearly </a:t>
            </a:r>
            <a:r>
              <a:rPr lang="en-US" dirty="0"/>
              <a:t>with time</a:t>
            </a:r>
          </a:p>
          <a:p>
            <a:pPr lvl="1"/>
            <a:r>
              <a:rPr lang="en-US" dirty="0"/>
              <a:t>&lt;r</a:t>
            </a:r>
            <a:r>
              <a:rPr lang="en-US" baseline="30000" dirty="0"/>
              <a:t>2</a:t>
            </a:r>
            <a:r>
              <a:rPr lang="en-US" dirty="0"/>
              <a:t>&gt; = 4</a:t>
            </a:r>
            <a:r>
              <a:rPr lang="en-US" i="1" dirty="0"/>
              <a:t>Dt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635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80E5B-8B07-ED42-B9CB-857AB1FB4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Brownian Motion: known properties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3DBF50-04F3-C14B-91C5-46009C476A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216" y="2059305"/>
            <a:ext cx="5801784" cy="435133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CC5191F-2F28-0141-88E6-B0FD926312B4}"/>
                  </a:ext>
                </a:extLst>
              </p:cNvPr>
              <p:cNvSpPr/>
              <p:nvPr/>
            </p:nvSpPr>
            <p:spPr>
              <a:xfrm>
                <a:off x="2161701" y="1655138"/>
                <a:ext cx="264585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=40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CC5191F-2F28-0141-88E6-B0FD926312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701" y="1655138"/>
                <a:ext cx="2645853" cy="523220"/>
              </a:xfrm>
              <a:prstGeom prst="rect">
                <a:avLst/>
              </a:prstGeom>
              <a:blipFill>
                <a:blip r:embed="rId3"/>
                <a:stretch>
                  <a:fillRect l="-1905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70571B4D-98EC-EA46-90B0-D2053F935A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13862" y="2421281"/>
            <a:ext cx="151252" cy="34787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094B70F-77E9-A741-934B-C9843AD42E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0000"/>
          <a:stretch/>
        </p:blipFill>
        <p:spPr>
          <a:xfrm>
            <a:off x="5865114" y="1655138"/>
            <a:ext cx="5147178" cy="49399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157D9A-3FBF-E141-8601-2E6ABD934B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9746" t="63546" r="9237" b="12083"/>
          <a:stretch/>
        </p:blipFill>
        <p:spPr>
          <a:xfrm>
            <a:off x="9540240" y="4135120"/>
            <a:ext cx="1320800" cy="14020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6FD4F3-7953-7B47-95C9-B9907EF75E11}"/>
              </a:ext>
            </a:extLst>
          </p:cNvPr>
          <p:cNvSpPr txBox="1"/>
          <p:nvPr/>
        </p:nvSpPr>
        <p:spPr>
          <a:xfrm rot="16200000">
            <a:off x="5041820" y="3764899"/>
            <a:ext cx="2014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Power (</a:t>
            </a:r>
            <a:r>
              <a:rPr lang="en-US" sz="3200" dirty="0" err="1"/>
              <a:t>db</a:t>
            </a:r>
            <a:r>
              <a:rPr lang="en-US" sz="3200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E07B8B-194B-EF4B-8B83-581D6C1261F9}"/>
              </a:ext>
            </a:extLst>
          </p:cNvPr>
          <p:cNvSpPr txBox="1"/>
          <p:nvPr/>
        </p:nvSpPr>
        <p:spPr>
          <a:xfrm>
            <a:off x="3730142" y="1180894"/>
            <a:ext cx="4118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Power provided by drift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B5BDAE-A5E1-9143-B186-341C46C21CDC}"/>
              </a:ext>
            </a:extLst>
          </p:cNvPr>
          <p:cNvCxnSpPr>
            <a:cxnSpLocks/>
          </p:cNvCxnSpPr>
          <p:nvPr/>
        </p:nvCxnSpPr>
        <p:spPr>
          <a:xfrm>
            <a:off x="7250806" y="2059305"/>
            <a:ext cx="3188594" cy="34778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21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Spatial Whitening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25B7AD-E2CA-FE42-9967-69763A9EB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37" y="1799868"/>
            <a:ext cx="5036033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CD4A49-970D-1F4D-A9E5-D220537A3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3117"/>
            <a:ext cx="5467724" cy="3302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186DCD-F2A0-0546-BE3F-081A9DD23E30}"/>
              </a:ext>
            </a:extLst>
          </p:cNvPr>
          <p:cNvSpPr txBox="1"/>
          <p:nvPr/>
        </p:nvSpPr>
        <p:spPr>
          <a:xfrm>
            <a:off x="8829862" y="6151206"/>
            <a:ext cx="18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Kuang</a:t>
            </a:r>
            <a:r>
              <a:rPr lang="en-US" dirty="0"/>
              <a:t> et al (2012)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ADEE03-1ACA-0749-AC29-261FDB8D6DB9}"/>
              </a:ext>
            </a:extLst>
          </p:cNvPr>
          <p:cNvSpPr/>
          <p:nvPr/>
        </p:nvSpPr>
        <p:spPr>
          <a:xfrm>
            <a:off x="3260035" y="1690688"/>
            <a:ext cx="2456235" cy="210606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565C19-5E1F-B74B-AAE3-5BA590576F0D}"/>
              </a:ext>
            </a:extLst>
          </p:cNvPr>
          <p:cNvSpPr txBox="1"/>
          <p:nvPr/>
        </p:nvSpPr>
        <p:spPr>
          <a:xfrm>
            <a:off x="4082051" y="1343711"/>
            <a:ext cx="40278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Content of Visual Input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06BA04-EDA0-6A4B-B069-F13DD87C5189}"/>
              </a:ext>
            </a:extLst>
          </p:cNvPr>
          <p:cNvSpPr/>
          <p:nvPr/>
        </p:nvSpPr>
        <p:spPr>
          <a:xfrm>
            <a:off x="3260035" y="3975537"/>
            <a:ext cx="2456235" cy="210606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9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400AF-5B6C-8443-891E-84DC3DB5A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Selective enhancement of high spatial frequencies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D2A78D-EAFC-B044-91AC-16BCF8CD3F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510846" y="1690688"/>
            <a:ext cx="5147178" cy="4939982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8DF35FF-45C1-044A-B0C7-9EF8545DE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9746" t="63546" r="9237" b="12083"/>
          <a:stretch/>
        </p:blipFill>
        <p:spPr>
          <a:xfrm>
            <a:off x="3738540" y="4530752"/>
            <a:ext cx="1320806" cy="14020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BD45D4-B503-F541-A6F2-E4D5D32869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024" y="1773867"/>
            <a:ext cx="5879288" cy="48568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95ED20-FA22-684C-BD67-694194AA653F}"/>
              </a:ext>
            </a:extLst>
          </p:cNvPr>
          <p:cNvSpPr txBox="1"/>
          <p:nvPr/>
        </p:nvSpPr>
        <p:spPr>
          <a:xfrm>
            <a:off x="3926032" y="1189092"/>
            <a:ext cx="4118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Power provided by drift</a:t>
            </a:r>
          </a:p>
        </p:txBody>
      </p:sp>
    </p:spTree>
    <p:extLst>
      <p:ext uri="{BB962C8B-B14F-4D97-AF65-F5344CB8AC3E}">
        <p14:creationId xmlns:p14="http://schemas.microsoft.com/office/powerpoint/2010/main" val="1817679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400AF-5B6C-8443-891E-84DC3DB5A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Selective enhancement of high spatial frequencies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91CF99-D68A-B344-8700-7B95B85A1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5963"/>
            <a:ext cx="5714339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D15413-FE3C-5C43-8BA9-011D595A6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399" y="1476143"/>
            <a:ext cx="5176498" cy="51909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E6FE71-D54E-9346-BECC-74C786319472}"/>
              </a:ext>
            </a:extLst>
          </p:cNvPr>
          <p:cNvSpPr txBox="1"/>
          <p:nvPr/>
        </p:nvSpPr>
        <p:spPr>
          <a:xfrm>
            <a:off x="10304945" y="6488668"/>
            <a:ext cx="1606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Boi</a:t>
            </a:r>
            <a:r>
              <a:rPr lang="en-US" dirty="0"/>
              <a:t> et al (2017)</a:t>
            </a:r>
          </a:p>
        </p:txBody>
      </p:sp>
    </p:spTree>
    <p:extLst>
      <p:ext uri="{BB962C8B-B14F-4D97-AF65-F5344CB8AC3E}">
        <p14:creationId xmlns:p14="http://schemas.microsoft.com/office/powerpoint/2010/main" val="242459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30415-18A6-7145-BEED-8943E08F0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Optimal Drifts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6F7E5B1-3B5C-2240-A7EC-A9E270B068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4527"/>
            <a:ext cx="6448980" cy="3094691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1BB123-0F33-DF43-9921-AB24A1650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00" y="3111873"/>
            <a:ext cx="9004300" cy="3619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450166-1EC0-414D-B65D-D3D0805E100A}"/>
              </a:ext>
            </a:extLst>
          </p:cNvPr>
          <p:cNvSpPr txBox="1"/>
          <p:nvPr/>
        </p:nvSpPr>
        <p:spPr>
          <a:xfrm>
            <a:off x="6318911" y="1564527"/>
            <a:ext cx="5164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Smaller D --&gt; increases critical frequency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5112FD-B9F4-2645-86E6-FDE018FB448A}"/>
              </a:ext>
            </a:extLst>
          </p:cNvPr>
          <p:cNvSpPr txBox="1"/>
          <p:nvPr/>
        </p:nvSpPr>
        <p:spPr>
          <a:xfrm rot="16200000">
            <a:off x="1932877" y="4629235"/>
            <a:ext cx="3094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Temporal power</a:t>
            </a:r>
          </a:p>
        </p:txBody>
      </p:sp>
    </p:spTree>
    <p:extLst>
      <p:ext uri="{BB962C8B-B14F-4D97-AF65-F5344CB8AC3E}">
        <p14:creationId xmlns:p14="http://schemas.microsoft.com/office/powerpoint/2010/main" val="1641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810</Words>
  <Application>Microsoft Macintosh PowerPoint</Application>
  <PresentationFormat>Widescreen</PresentationFormat>
  <Paragraphs>130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Wingdings</vt:lpstr>
      <vt:lpstr>Office Theme</vt:lpstr>
      <vt:lpstr>Modeling Ocular Drift</vt:lpstr>
      <vt:lpstr>Overview</vt:lpstr>
      <vt:lpstr>Brownian Motion model of ocular drift</vt:lpstr>
      <vt:lpstr>Brownian Motion: known properties</vt:lpstr>
      <vt:lpstr>Brownian Motion: known properties</vt:lpstr>
      <vt:lpstr>1. Spatial Whitening</vt:lpstr>
      <vt:lpstr>2. Selective enhancement of high spatial frequencies</vt:lpstr>
      <vt:lpstr>2. Selective enhancement of high spatial frequencies</vt:lpstr>
      <vt:lpstr>3. Optimal Drifts</vt:lpstr>
      <vt:lpstr>3. Optimal Drifts</vt:lpstr>
      <vt:lpstr>4. Sensitivity with altered retinal image motion </vt:lpstr>
      <vt:lpstr>4. Sensitivity with altered retinal image motion </vt:lpstr>
      <vt:lpstr>Brownian Motion model of ocular drift</vt:lpstr>
      <vt:lpstr>Is Brownian motion a good model of drift?</vt:lpstr>
      <vt:lpstr>Is Brownian motion a good model of drift?</vt:lpstr>
      <vt:lpstr>Is Brownian motion a good model of drift?</vt:lpstr>
      <vt:lpstr>Fractional Brownian Motion: examples</vt:lpstr>
      <vt:lpstr>Fitting the variance of displacement</vt:lpstr>
      <vt:lpstr>Fitting the variance of displacement</vt:lpstr>
      <vt:lpstr>Fitting the variance of displacement</vt:lpstr>
      <vt:lpstr>Is Brownian motion a good model of drift?</vt:lpstr>
      <vt:lpstr>Task-dependent control of drift</vt:lpstr>
      <vt:lpstr>Task-dependent control of drift</vt:lpstr>
      <vt:lpstr>fBM: same D, different H</vt:lpstr>
      <vt:lpstr>Power spectra of fBM</vt:lpstr>
      <vt:lpstr>Power spectra of fBM</vt:lpstr>
      <vt:lpstr>Power spectra of fBM</vt:lpstr>
      <vt:lpstr>Power spectra of fBM</vt:lpstr>
      <vt:lpstr>Task-dependent control of drift</vt:lpstr>
      <vt:lpstr>Task-dependent control of drift</vt:lpstr>
    </vt:vector>
  </TitlesOfParts>
  <Company>Boston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Ocular Drift</dc:title>
  <dc:creator>Intoy, Janis</dc:creator>
  <cp:lastModifiedBy>Janis Intoy</cp:lastModifiedBy>
  <cp:revision>53</cp:revision>
  <dcterms:created xsi:type="dcterms:W3CDTF">2020-01-20T18:50:54Z</dcterms:created>
  <dcterms:modified xsi:type="dcterms:W3CDTF">2020-01-21T20:38:05Z</dcterms:modified>
</cp:coreProperties>
</file>